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6" r:id="rId2"/>
    <p:sldId id="261" r:id="rId3"/>
    <p:sldId id="263" r:id="rId4"/>
    <p:sldId id="262" r:id="rId5"/>
    <p:sldId id="264" r:id="rId6"/>
    <p:sldId id="266" r:id="rId7"/>
    <p:sldId id="268" r:id="rId8"/>
    <p:sldId id="269" r:id="rId9"/>
    <p:sldId id="294" r:id="rId10"/>
    <p:sldId id="291" r:id="rId11"/>
    <p:sldId id="292" r:id="rId12"/>
    <p:sldId id="267" r:id="rId13"/>
    <p:sldId id="270" r:id="rId14"/>
    <p:sldId id="271" r:id="rId15"/>
    <p:sldId id="288" r:id="rId16"/>
    <p:sldId id="295" r:id="rId17"/>
    <p:sldId id="289" r:id="rId18"/>
    <p:sldId id="296" r:id="rId19"/>
    <p:sldId id="297" r:id="rId20"/>
    <p:sldId id="272" r:id="rId21"/>
    <p:sldId id="281" r:id="rId22"/>
    <p:sldId id="273" r:id="rId23"/>
    <p:sldId id="279" r:id="rId24"/>
    <p:sldId id="280" r:id="rId25"/>
    <p:sldId id="274" r:id="rId26"/>
    <p:sldId id="285" r:id="rId27"/>
    <p:sldId id="286" r:id="rId28"/>
    <p:sldId id="287" r:id="rId29"/>
    <p:sldId id="283" r:id="rId30"/>
    <p:sldId id="275" r:id="rId31"/>
    <p:sldId id="277" r:id="rId32"/>
    <p:sldId id="305" r:id="rId33"/>
    <p:sldId id="303" r:id="rId34"/>
    <p:sldId id="304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85A4"/>
    <a:srgbClr val="208C83"/>
    <a:srgbClr val="EBD8B7"/>
    <a:srgbClr val="FEFDF8"/>
    <a:srgbClr val="8DACD3"/>
    <a:srgbClr val="EEF7E2"/>
    <a:srgbClr val="515B55"/>
    <a:srgbClr val="6B8EB7"/>
    <a:srgbClr val="EBEAEF"/>
    <a:srgbClr val="A7A7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1" autoAdjust="0"/>
    <p:restoredTop sz="95026" autoAdjust="0"/>
  </p:normalViewPr>
  <p:slideViewPr>
    <p:cSldViewPr snapToGrid="0" showGuides="1">
      <p:cViewPr varScale="1">
        <p:scale>
          <a:sx n="78" d="100"/>
          <a:sy n="78" d="100"/>
        </p:scale>
        <p:origin x="835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62"/>
    </p:cViewPr>
  </p:outlin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>
        <p:scale>
          <a:sx n="107" d="100"/>
          <a:sy n="107" d="100"/>
        </p:scale>
        <p:origin x="1402" y="-12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82678-2765-4E69-A428-2D2B2CE536A1}" type="datetimeFigureOut">
              <a:rPr lang="zh-CN" altLang="en-US" smtClean="0"/>
              <a:t>2025/7/29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021E28-9C76-4D40-B64A-B22378414E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21E28-9C76-4D40-B64A-B22378414E5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21E28-9C76-4D40-B64A-B22378414E5D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Let’s look at the Task C sorting algorithm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21E28-9C76-4D40-B64A-B22378414E5D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/>
              <a:t>In this section, we evaluate the performance of three sorting algorithms: Insertion Sort, Quick Sort, and Merge Sort.</a:t>
            </a:r>
          </a:p>
          <a:p>
            <a:pPr>
              <a:buNone/>
            </a:pPr>
            <a:r>
              <a:rPr lang="en-US" altLang="zh-CN" dirty="0"/>
              <a:t>The test datasets include 1000 and 10000 items, both sorted and randomly ordered. </a:t>
            </a:r>
          </a:p>
          <a:p>
            <a:pPr>
              <a:buNone/>
            </a:pPr>
            <a:r>
              <a:rPr lang="en-US" altLang="zh-CN" dirty="0"/>
              <a:t>The goal is to understand how input </a:t>
            </a:r>
            <a:r>
              <a:rPr lang="en-US" altLang="zh-CN" b="1" dirty="0"/>
              <a:t>size</a:t>
            </a:r>
            <a:r>
              <a:rPr lang="en-US" altLang="zh-CN" dirty="0"/>
              <a:t> and </a:t>
            </a:r>
            <a:r>
              <a:rPr lang="en-US" altLang="zh-CN" b="1" dirty="0"/>
              <a:t>order</a:t>
            </a:r>
            <a:r>
              <a:rPr lang="en-US" altLang="zh-CN" dirty="0"/>
              <a:t> affect sorting efficiency.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21E28-9C76-4D40-B64A-B22378414E5D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 improve the accuracy of the measurement time, we first conducted a warm-up process.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21E28-9C76-4D40-B64A-B22378414E5D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For each algorithm, we ran 50 repetitions per dataset, measured the average time using </a:t>
            </a:r>
            <a:r>
              <a:rPr lang="en-US" altLang="zh-CN" dirty="0" err="1"/>
              <a:t>System.nanoTime</a:t>
            </a:r>
            <a:r>
              <a:rPr lang="en-US" altLang="zh-CN" dirty="0"/>
              <a:t>(), and ensured correctness using an </a:t>
            </a:r>
            <a:r>
              <a:rPr lang="en-US" altLang="zh-CN" dirty="0" err="1"/>
              <a:t>isSorted</a:t>
            </a:r>
            <a:r>
              <a:rPr lang="en-US" altLang="zh-CN" dirty="0"/>
              <a:t>() function.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21E28-9C76-4D40-B64A-B22378414E5D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For each algorithm, we ran 50 repetitions per dataset, measured the average time using </a:t>
            </a:r>
            <a:r>
              <a:rPr lang="en-US" altLang="zh-CN" dirty="0" err="1"/>
              <a:t>System.nanoTime</a:t>
            </a:r>
            <a:r>
              <a:rPr lang="en-US" altLang="zh-CN" dirty="0"/>
              <a:t>(), and ensured correctness using an </a:t>
            </a:r>
            <a:r>
              <a:rPr lang="en-US" altLang="zh-CN" dirty="0" err="1"/>
              <a:t>isSorted</a:t>
            </a:r>
            <a:r>
              <a:rPr lang="en-US" altLang="zh-CN" dirty="0"/>
              <a:t>() function.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21E28-9C76-4D40-B64A-B22378414E5D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/>
              <a:t>Here are the results before we optimized Quick Sort.</a:t>
            </a:r>
          </a:p>
          <a:p>
            <a:pPr>
              <a:buNone/>
            </a:pPr>
            <a:r>
              <a:rPr lang="en-US" altLang="zh-CN" dirty="0"/>
              <a:t>As shown in the table, </a:t>
            </a:r>
            <a:r>
              <a:rPr lang="en-US" altLang="zh-CN" b="1" dirty="0"/>
              <a:t>Quick Sort performed extremely poorly</a:t>
            </a:r>
            <a:r>
              <a:rPr lang="en-US" altLang="zh-CN" dirty="0"/>
              <a:t> on sorted inputs, even worse than Insertion Sort.</a:t>
            </a:r>
          </a:p>
          <a:p>
            <a:r>
              <a:rPr lang="en-US" altLang="zh-CN" dirty="0"/>
              <a:t>In contrast, Merge Sort maintained consistent performance, and Insertion Sort was fast only on small, sorted data.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21E28-9C76-4D40-B64A-B22378414E5D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 is because we used the </a:t>
            </a:r>
            <a:r>
              <a:rPr lang="en-US" altLang="zh-CN" b="1" dirty="0"/>
              <a:t>first element as the pivot</a:t>
            </a:r>
            <a:r>
              <a:rPr lang="en-US" altLang="zh-CN" dirty="0"/>
              <a:t>, which results in worst-case </a:t>
            </a:r>
            <a:r>
              <a:rPr lang="en-US" altLang="zh-CN" b="1" dirty="0"/>
              <a:t>O(n²)</a:t>
            </a:r>
            <a:r>
              <a:rPr lang="en-US" altLang="zh-CN" dirty="0"/>
              <a:t>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21E28-9C76-4D40-B64A-B22378414E5D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/>
              <a:t>To solve this problem, we introduced </a:t>
            </a:r>
            <a:r>
              <a:rPr lang="en-US" altLang="zh-CN" b="1" dirty="0"/>
              <a:t>randomized pivot selection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This balances the partitioning process and restores expected </a:t>
            </a:r>
            <a:r>
              <a:rPr lang="en-US" altLang="zh-CN" b="1" dirty="0"/>
              <a:t>O(n log n)</a:t>
            </a:r>
            <a:r>
              <a:rPr lang="en-US" altLang="zh-CN" dirty="0"/>
              <a:t> performance.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21E28-9C76-4D40-B64A-B22378414E5D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After optimization, Quick Sort became much faster on sorted input, reducing the execution time to around </a:t>
            </a:r>
            <a:r>
              <a:rPr lang="en-US" altLang="zh-CN" b="1" dirty="0"/>
              <a:t>2 million ns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21E28-9C76-4D40-B64A-B22378414E5D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21E28-9C76-4D40-B64A-B22378414E5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/>
              <a:t>To sum up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/>
              <a:t>Insertion Sort</a:t>
            </a:r>
            <a:r>
              <a:rPr lang="en-US" altLang="zh-CN" dirty="0"/>
              <a:t> is best for </a:t>
            </a:r>
            <a:r>
              <a:rPr lang="en-US" altLang="zh-CN" b="1" dirty="0"/>
              <a:t>small and sorted</a:t>
            </a:r>
            <a:r>
              <a:rPr lang="en-US" altLang="zh-CN" dirty="0"/>
              <a:t> datasets.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/>
              <a:t>Quick Sort (with random pivot)</a:t>
            </a:r>
            <a:r>
              <a:rPr lang="en-US" altLang="zh-CN" dirty="0"/>
              <a:t> is now suitable for </a:t>
            </a:r>
            <a:r>
              <a:rPr lang="en-US" altLang="zh-CN" b="1" dirty="0"/>
              <a:t>general use</a:t>
            </a:r>
            <a:r>
              <a:rPr lang="en-US" altLang="zh-CN" dirty="0"/>
              <a:t>, including large and random datasets.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/>
              <a:t>Merge Sort</a:t>
            </a:r>
            <a:r>
              <a:rPr lang="en-US" altLang="zh-CN" dirty="0"/>
              <a:t> is the most </a:t>
            </a:r>
            <a:r>
              <a:rPr lang="en-US" altLang="zh-CN" b="1" dirty="0"/>
              <a:t>stable and consistent</a:t>
            </a:r>
            <a:r>
              <a:rPr lang="en-US" altLang="zh-CN" dirty="0"/>
              <a:t>, especially suitable for large datasets with </a:t>
            </a:r>
            <a:r>
              <a:rPr lang="en-US" altLang="zh-CN" b="1" dirty="0"/>
              <a:t>duplicates</a:t>
            </a:r>
            <a:r>
              <a:rPr lang="en-US" altLang="zh-CN" dirty="0"/>
              <a:t>.</a:t>
            </a:r>
          </a:p>
          <a:p>
            <a:pPr>
              <a:buNone/>
            </a:pPr>
            <a:r>
              <a:rPr lang="en-US" altLang="zh-CN" dirty="0"/>
              <a:t>However, Merge Sort requires </a:t>
            </a:r>
            <a:r>
              <a:rPr lang="en-US" altLang="zh-CN" b="1" dirty="0"/>
              <a:t>O(n)</a:t>
            </a:r>
            <a:r>
              <a:rPr lang="en-US" altLang="zh-CN" dirty="0"/>
              <a:t> extra memory, so it may not be ideal in memory-constrained environments.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21E28-9C76-4D40-B64A-B22378414E5D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21E28-9C76-4D40-B64A-B22378414E5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21E28-9C76-4D40-B64A-B22378414E5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21E28-9C76-4D40-B64A-B22378414E5D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21E28-9C76-4D40-B64A-B22378414E5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21E28-9C76-4D40-B64A-B22378414E5D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21E28-9C76-4D40-B64A-B22378414E5D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21E28-9C76-4D40-B64A-B22378414E5D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2025/7/29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2025/7/29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2025/7/29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2025/7/29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2025/7/29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2025/7/29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notesSlide" Target="../notesSlides/notesSlide2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85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7466" y="476655"/>
            <a:ext cx="11237068" cy="5904690"/>
          </a:xfrm>
          <a:prstGeom prst="rect">
            <a:avLst/>
          </a:prstGeom>
          <a:solidFill>
            <a:srgbClr val="FEFD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77466" y="10043"/>
            <a:ext cx="7823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USA ROAD TRIP PLANNER &amp; ALGORITHM EVALUATION</a:t>
            </a:r>
            <a:endParaRPr lang="zh-CN" altLang="en-US" sz="2400" b="1" dirty="0">
              <a:solidFill>
                <a:schemeClr val="bg1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This Is the Best USA Roadtrip Plan According to Scienc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5" y="476885"/>
            <a:ext cx="6700520" cy="3693160"/>
          </a:xfrm>
          <a:prstGeom prst="rect">
            <a:avLst/>
          </a:prstGeom>
          <a:noFill/>
          <a:effectLst>
            <a:softEdge rad="355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805708" y="4052772"/>
            <a:ext cx="622171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CPT204 Coursework 3 —</a:t>
            </a:r>
          </a:p>
          <a:p>
            <a:r>
              <a:rPr lang="en-US" altLang="zh-CN" sz="2200" b="1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USA Road Trip Planner &amp; Algorithm Evaluation</a:t>
            </a:r>
            <a:endParaRPr lang="zh-CN" altLang="en-US" sz="2200" b="1" dirty="0"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1036" name="Picture 12" descr="The Ultimate USA Road Trip Playlist: 50 Songs for 50 Stat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005" y="3429000"/>
            <a:ext cx="4202430" cy="2801620"/>
          </a:xfrm>
          <a:prstGeom prst="rect">
            <a:avLst/>
          </a:prstGeom>
          <a:noFill/>
          <a:effectLst>
            <a:softEdge rad="203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723">
        <p159:morph option="byObject"/>
      </p:transition>
    </mc:Choice>
    <mc:Fallback xmlns="">
      <p:transition spd="slow" advTm="2723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85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07423" y="491645"/>
            <a:ext cx="11237068" cy="5904690"/>
          </a:xfrm>
          <a:prstGeom prst="rect">
            <a:avLst/>
          </a:prstGeom>
          <a:solidFill>
            <a:srgbClr val="FCFB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9287702" y="6396576"/>
            <a:ext cx="27571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PROGRAM DESIGN</a:t>
            </a:r>
          </a:p>
        </p:txBody>
      </p:sp>
      <p:sp>
        <p:nvSpPr>
          <p:cNvPr id="5" name="矩形 4"/>
          <p:cNvSpPr/>
          <p:nvPr/>
        </p:nvSpPr>
        <p:spPr>
          <a:xfrm>
            <a:off x="1049311" y="1641429"/>
            <a:ext cx="10171652" cy="3836990"/>
          </a:xfrm>
          <a:prstGeom prst="rect">
            <a:avLst/>
          </a:prstGeom>
          <a:solidFill>
            <a:schemeClr val="bg1"/>
          </a:solidFill>
          <a:ln w="34925">
            <a:solidFill>
              <a:schemeClr val="accent5">
                <a:shade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流程图: 过程 5"/>
          <p:cNvSpPr/>
          <p:nvPr/>
        </p:nvSpPr>
        <p:spPr>
          <a:xfrm>
            <a:off x="1080282" y="1663914"/>
            <a:ext cx="5093019" cy="1902204"/>
          </a:xfrm>
          <a:prstGeom prst="flowChartProcess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>
            <a:off x="6161788" y="1663914"/>
            <a:ext cx="5044574" cy="1873519"/>
          </a:xfrm>
          <a:prstGeom prst="flowChartProcess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过程 7"/>
          <p:cNvSpPr/>
          <p:nvPr/>
        </p:nvSpPr>
        <p:spPr>
          <a:xfrm>
            <a:off x="1080281" y="3576214"/>
            <a:ext cx="5107623" cy="1894709"/>
          </a:xfrm>
          <a:prstGeom prst="flowChart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流程图: 过程 8"/>
          <p:cNvSpPr/>
          <p:nvPr/>
        </p:nvSpPr>
        <p:spPr>
          <a:xfrm>
            <a:off x="6161788" y="3576214"/>
            <a:ext cx="5044574" cy="1882404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386245" y="1947751"/>
            <a:ext cx="443860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Encapsulation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AttractionManager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(private Map + getter)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RoadNetwork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(private adjacency list)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PathResults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(final fields + get methods)</a:t>
            </a:r>
          </a:p>
          <a:p>
            <a:endParaRPr lang="en-US" altLang="zh-CN" sz="18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199951" y="2088095"/>
            <a:ext cx="509100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altLang="zh-CN" sz="1900" b="1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Inheritance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9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ShortestPath</a:t>
            </a:r>
            <a:r>
              <a:rPr lang="en-US" altLang="zh-CN" sz="19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abstract class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9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DijkstraAlgorithm</a:t>
            </a:r>
            <a:r>
              <a:rPr lang="en-US" altLang="zh-CN" sz="19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, </a:t>
            </a:r>
            <a:r>
              <a:rPr lang="en-US" altLang="zh-CN" sz="19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DFSAlgorithm</a:t>
            </a:r>
            <a:r>
              <a:rPr lang="en-US" altLang="zh-CN" sz="19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inherit it</a:t>
            </a:r>
          </a:p>
          <a:p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141630" y="3958189"/>
            <a:ext cx="53080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00" b="1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Polymorphism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9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RoutePlanner</a:t>
            </a:r>
            <a:r>
              <a:rPr lang="en-US" altLang="zh-CN" sz="19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holds </a:t>
            </a:r>
            <a:r>
              <a:rPr lang="en-US" altLang="zh-CN" sz="19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ShortestPath</a:t>
            </a:r>
            <a:r>
              <a:rPr lang="en-US" altLang="zh-CN" sz="19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reference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9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Calls .route() without knowing actual algorithm</a:t>
            </a:r>
          </a:p>
          <a:p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265034" y="3987573"/>
            <a:ext cx="489711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00" b="1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Abstraction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9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ShortestPath</a:t>
            </a:r>
            <a:r>
              <a:rPr lang="en-US" altLang="zh-CN" sz="19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defines route() method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9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Subclasses implement it with specific logic</a:t>
            </a:r>
          </a:p>
          <a:p>
            <a:endParaRPr lang="zh-CN" altLang="en-US" dirty="0"/>
          </a:p>
        </p:txBody>
      </p:sp>
      <p:cxnSp>
        <p:nvCxnSpPr>
          <p:cNvPr id="16" name="直接连接符 15"/>
          <p:cNvCxnSpPr>
            <a:stCxn id="5" idx="0"/>
            <a:endCxn id="5" idx="2"/>
          </p:cNvCxnSpPr>
          <p:nvPr/>
        </p:nvCxnSpPr>
        <p:spPr>
          <a:xfrm>
            <a:off x="6135137" y="1641429"/>
            <a:ext cx="0" cy="3836990"/>
          </a:xfrm>
          <a:prstGeom prst="line">
            <a:avLst/>
          </a:prstGeom>
          <a:ln w="28575">
            <a:solidFill>
              <a:srgbClr val="208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5" idx="1"/>
            <a:endCxn id="5" idx="3"/>
          </p:cNvCxnSpPr>
          <p:nvPr/>
        </p:nvCxnSpPr>
        <p:spPr>
          <a:xfrm>
            <a:off x="1049311" y="3559924"/>
            <a:ext cx="10171652" cy="0"/>
          </a:xfrm>
          <a:prstGeom prst="line">
            <a:avLst/>
          </a:prstGeom>
          <a:ln w="28575">
            <a:solidFill>
              <a:srgbClr val="208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https://img8.file.cache.docer.com/storage/1635735493042917104/5d5578933bcec482288b6a7ff9dfb1fb.png" descr="1811549570_时尚标题背景板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360" y="2553335"/>
            <a:ext cx="3795395" cy="1677670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3272690" y="2859499"/>
            <a:ext cx="5473148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Benefit</a:t>
            </a:r>
            <a:r>
              <a:rPr lang="en-US" altLang="zh-CN" sz="1300" kern="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br>
              <a:rPr lang="en-US" altLang="zh-CN" sz="1300" kern="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altLang="zh-CN" sz="1300" kern="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→ Supports </a:t>
            </a:r>
            <a:r>
              <a:rPr lang="en-US" altLang="zh-CN" sz="13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runtime flexibility</a:t>
            </a:r>
            <a:br>
              <a:rPr lang="en-US" altLang="zh-CN" sz="1300" kern="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altLang="zh-CN" sz="1300" kern="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→ Algorithm can be swapped dynamically</a:t>
            </a:r>
            <a:br>
              <a:rPr lang="en-US" altLang="zh-CN" sz="1300" kern="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altLang="zh-CN" sz="1300" kern="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→ Cleaner &amp; more </a:t>
            </a:r>
            <a:r>
              <a:rPr lang="en-US" altLang="zh-CN" sz="13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modular logic</a:t>
            </a:r>
            <a:endParaRPr lang="en-US" altLang="zh-CN" sz="13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zh-CN" altLang="en-US" sz="1300" dirty="0">
              <a:latin typeface="Cambria" panose="020405030504060302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77466" y="10043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OOP Principles</a:t>
            </a:r>
            <a:endParaRPr lang="zh-CN" altLang="en-US" sz="2400" b="1" dirty="0">
              <a:solidFill>
                <a:schemeClr val="bg1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85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07423" y="491645"/>
            <a:ext cx="11237068" cy="5904690"/>
          </a:xfrm>
          <a:prstGeom prst="rect">
            <a:avLst/>
          </a:prstGeom>
          <a:solidFill>
            <a:srgbClr val="FCFB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9155622" y="6381336"/>
            <a:ext cx="27571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PROGRAM DESIGN</a:t>
            </a:r>
          </a:p>
        </p:txBody>
      </p:sp>
      <p:sp>
        <p:nvSpPr>
          <p:cNvPr id="5" name="矩形 4"/>
          <p:cNvSpPr/>
          <p:nvPr/>
        </p:nvSpPr>
        <p:spPr>
          <a:xfrm>
            <a:off x="1049311" y="1641429"/>
            <a:ext cx="10171652" cy="3836990"/>
          </a:xfrm>
          <a:prstGeom prst="rect">
            <a:avLst/>
          </a:prstGeom>
          <a:solidFill>
            <a:schemeClr val="bg1"/>
          </a:solidFill>
          <a:ln w="34925">
            <a:solidFill>
              <a:schemeClr val="accent5">
                <a:shade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流程图: 过程 5"/>
          <p:cNvSpPr/>
          <p:nvPr/>
        </p:nvSpPr>
        <p:spPr>
          <a:xfrm>
            <a:off x="1080282" y="1663914"/>
            <a:ext cx="5093019" cy="1902204"/>
          </a:xfrm>
          <a:prstGeom prst="flowChartProcess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>
            <a:off x="6161788" y="1663914"/>
            <a:ext cx="5044574" cy="1873519"/>
          </a:xfrm>
          <a:prstGeom prst="flowChartProcess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过程 7"/>
          <p:cNvSpPr/>
          <p:nvPr/>
        </p:nvSpPr>
        <p:spPr>
          <a:xfrm>
            <a:off x="1080281" y="3576214"/>
            <a:ext cx="5107623" cy="1894709"/>
          </a:xfrm>
          <a:prstGeom prst="flowChart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流程图: 过程 8"/>
          <p:cNvSpPr/>
          <p:nvPr/>
        </p:nvSpPr>
        <p:spPr>
          <a:xfrm>
            <a:off x="6161788" y="3576214"/>
            <a:ext cx="5044574" cy="1882404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386245" y="1947751"/>
            <a:ext cx="443860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Encapsulation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AttractionManager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(private Map + getter)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RoadNetwork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(private adjacency list)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PathResults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(final fields + get methods)</a:t>
            </a:r>
          </a:p>
          <a:p>
            <a:endParaRPr lang="en-US" altLang="zh-CN" sz="18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199951" y="2088095"/>
            <a:ext cx="509100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altLang="zh-CN" sz="1900" b="1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Inheritance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9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ShortestPath</a:t>
            </a:r>
            <a:r>
              <a:rPr lang="en-US" altLang="zh-CN" sz="19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abstract class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9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DijkstraAlgorithm</a:t>
            </a:r>
            <a:r>
              <a:rPr lang="en-US" altLang="zh-CN" sz="19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, </a:t>
            </a:r>
            <a:r>
              <a:rPr lang="en-US" altLang="zh-CN" sz="19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DFSAlgorithm</a:t>
            </a:r>
            <a:r>
              <a:rPr lang="en-US" altLang="zh-CN" sz="19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inherit it</a:t>
            </a:r>
          </a:p>
          <a:p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141630" y="3958189"/>
            <a:ext cx="53080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00" b="1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Polymorphism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9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RoutePlanner</a:t>
            </a:r>
            <a:r>
              <a:rPr lang="en-US" altLang="zh-CN" sz="19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holds </a:t>
            </a:r>
            <a:r>
              <a:rPr lang="en-US" altLang="zh-CN" sz="19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ShortestPath</a:t>
            </a:r>
            <a:r>
              <a:rPr lang="en-US" altLang="zh-CN" sz="19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reference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9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Calls .route() without knowing actual algorithm</a:t>
            </a:r>
          </a:p>
          <a:p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265034" y="3987573"/>
            <a:ext cx="489711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00" b="1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Abstraction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9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ShortestPath</a:t>
            </a:r>
            <a:r>
              <a:rPr lang="en-US" altLang="zh-CN" sz="19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defines route() method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9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Subclasses implement it with specific logic</a:t>
            </a:r>
          </a:p>
          <a:p>
            <a:endParaRPr lang="zh-CN" altLang="en-US" dirty="0"/>
          </a:p>
        </p:txBody>
      </p:sp>
      <p:cxnSp>
        <p:nvCxnSpPr>
          <p:cNvPr id="16" name="直接连接符 15"/>
          <p:cNvCxnSpPr>
            <a:stCxn id="5" idx="0"/>
            <a:endCxn id="5" idx="2"/>
          </p:cNvCxnSpPr>
          <p:nvPr/>
        </p:nvCxnSpPr>
        <p:spPr>
          <a:xfrm>
            <a:off x="6135137" y="1641429"/>
            <a:ext cx="0" cy="3836990"/>
          </a:xfrm>
          <a:prstGeom prst="line">
            <a:avLst/>
          </a:prstGeom>
          <a:ln w="28575">
            <a:solidFill>
              <a:srgbClr val="208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5" idx="1"/>
            <a:endCxn id="5" idx="3"/>
          </p:cNvCxnSpPr>
          <p:nvPr/>
        </p:nvCxnSpPr>
        <p:spPr>
          <a:xfrm>
            <a:off x="1049311" y="3559924"/>
            <a:ext cx="10171652" cy="0"/>
          </a:xfrm>
          <a:prstGeom prst="line">
            <a:avLst/>
          </a:prstGeom>
          <a:ln w="28575">
            <a:solidFill>
              <a:srgbClr val="208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https://img8.file.cache.docer.com/storage/1635735493042917104/5d5578933bcec482288b6a7ff9dfb1fb.png" descr="1811549570_时尚标题背景板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160" y="2523490"/>
            <a:ext cx="3931285" cy="1650365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7880562" y="2865394"/>
            <a:ext cx="5308037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Benefit</a:t>
            </a:r>
            <a:r>
              <a:rPr lang="en-US" altLang="zh-CN" sz="1300" kern="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br>
              <a:rPr lang="en-US" altLang="zh-CN" sz="1300" kern="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altLang="zh-CN" sz="1300" kern="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→ Enforces </a:t>
            </a:r>
            <a:r>
              <a:rPr lang="en-US" altLang="zh-CN" sz="13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consistent interface</a:t>
            </a:r>
            <a:br>
              <a:rPr lang="en-US" altLang="zh-CN" sz="1300" kern="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altLang="zh-CN" sz="1300" kern="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→ Developers only need to extend base class</a:t>
            </a:r>
            <a:br>
              <a:rPr lang="en-US" altLang="zh-CN" sz="1300" kern="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altLang="zh-CN" sz="1300" kern="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→ Easier team collaboration &amp; maintenance</a:t>
            </a:r>
            <a:endParaRPr lang="en-US" altLang="zh-CN" sz="13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zh-CN" altLang="en-US" sz="1300" dirty="0">
              <a:latin typeface="Cambria" panose="020405030504060302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77466" y="10043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OOP Principles</a:t>
            </a:r>
            <a:endParaRPr lang="zh-CN" altLang="en-US" sz="2400" b="1" dirty="0">
              <a:solidFill>
                <a:schemeClr val="bg1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85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751666"/>
            <a:ext cx="12192000" cy="1354667"/>
          </a:xfrm>
          <a:prstGeom prst="rect">
            <a:avLst/>
          </a:prstGeom>
          <a:solidFill>
            <a:srgbClr val="EBD8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269066" y="2362199"/>
            <a:ext cx="7653867" cy="2133600"/>
          </a:xfrm>
          <a:prstGeom prst="rect">
            <a:avLst/>
          </a:prstGeom>
          <a:solidFill>
            <a:srgbClr val="FEFD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90854" y="3013500"/>
            <a:ext cx="6010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GRAPH ALGORITHM</a:t>
            </a:r>
            <a:endParaRPr lang="zh-CN" altLang="en-US" sz="4800" b="1" dirty="0"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736253" y="3998835"/>
            <a:ext cx="1025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Group 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85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7466" y="476655"/>
            <a:ext cx="11237068" cy="5904690"/>
          </a:xfrm>
          <a:prstGeom prst="rect">
            <a:avLst/>
          </a:prstGeom>
          <a:solidFill>
            <a:srgbClr val="FCFB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678125" y="6381345"/>
            <a:ext cx="3036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GRAPH ALGORITHM</a:t>
            </a:r>
            <a:endParaRPr lang="zh-CN" altLang="en-US" sz="2400" b="1" dirty="0">
              <a:solidFill>
                <a:schemeClr val="bg1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7466" y="10043"/>
            <a:ext cx="3524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Graph algorithm design</a:t>
            </a:r>
            <a:endParaRPr lang="zh-CN" altLang="en-US" sz="2400" b="1" dirty="0">
              <a:solidFill>
                <a:schemeClr val="bg1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891514" y="1663913"/>
            <a:ext cx="5624982" cy="1974526"/>
            <a:chOff x="1080282" y="1663913"/>
            <a:chExt cx="5624982" cy="1974526"/>
          </a:xfrm>
        </p:grpSpPr>
        <p:sp>
          <p:nvSpPr>
            <p:cNvPr id="16" name="流程图: 过程 15"/>
            <p:cNvSpPr/>
            <p:nvPr/>
          </p:nvSpPr>
          <p:spPr>
            <a:xfrm>
              <a:off x="1080282" y="1663913"/>
              <a:ext cx="5624982" cy="1974525"/>
            </a:xfrm>
            <a:prstGeom prst="flowChartProcess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180335" y="1699447"/>
              <a:ext cx="552492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rPr>
                <a:t>Problem overview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rPr>
                <a:t>Input: start city, end city, attractions (option)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rPr>
                <a:t>Goal: </a:t>
              </a:r>
              <a:r>
                <a:rPr lang="en-US" altLang="zh-CN" sz="2000" dirty="0">
                  <a:latin typeface="Cambria" panose="02040503050406030204" pitchFamily="18" charset="0"/>
                  <a:ea typeface="Cambria" panose="02040503050406030204" pitchFamily="18" charset="0"/>
                </a:rPr>
                <a:t>Find the shortest path</a:t>
              </a:r>
            </a:p>
            <a:p>
              <a:pPr lvl="2"/>
              <a:r>
                <a:rPr lang="en-US" altLang="zh-CN" sz="2000" dirty="0">
                  <a:latin typeface="Cambria" panose="02040503050406030204" pitchFamily="18" charset="0"/>
                  <a:ea typeface="Cambria" panose="02040503050406030204" pitchFamily="18" charset="0"/>
                </a:rPr>
                <a:t>Starts at the start city</a:t>
              </a:r>
            </a:p>
            <a:p>
              <a:pPr lvl="2"/>
              <a:r>
                <a:rPr lang="en-US" altLang="zh-CN" sz="2000" dirty="0">
                  <a:latin typeface="Cambria" panose="02040503050406030204" pitchFamily="18" charset="0"/>
                  <a:ea typeface="Cambria" panose="02040503050406030204" pitchFamily="18" charset="0"/>
                </a:rPr>
                <a:t>Ends at the end city</a:t>
              </a:r>
            </a:p>
            <a:p>
              <a:pPr lvl="2"/>
              <a:r>
                <a:rPr lang="en-US" altLang="zh-CN" sz="2000" dirty="0">
                  <a:latin typeface="Cambria" panose="02040503050406030204" pitchFamily="18" charset="0"/>
                  <a:ea typeface="Cambria" panose="02040503050406030204" pitchFamily="18" charset="0"/>
                </a:rPr>
                <a:t>Visits all attractions</a:t>
              </a:r>
            </a:p>
          </p:txBody>
        </p:sp>
      </p:grpSp>
      <p:sp>
        <p:nvSpPr>
          <p:cNvPr id="18" name="流程图: 过程 17"/>
          <p:cNvSpPr/>
          <p:nvPr/>
        </p:nvSpPr>
        <p:spPr>
          <a:xfrm>
            <a:off x="6516496" y="1663913"/>
            <a:ext cx="4406455" cy="1974525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6616549" y="2114944"/>
            <a:ext cx="43064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Cambria" panose="02040503050406030204" pitchFamily="18" charset="0"/>
                <a:ea typeface="Cambria" panose="02040503050406030204" pitchFamily="18" charset="0"/>
              </a:rPr>
              <a:t>Graph Abstraction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Cities = nodes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Roads = edges (with distances)</a:t>
            </a:r>
          </a:p>
        </p:txBody>
      </p:sp>
      <p:sp>
        <p:nvSpPr>
          <p:cNvPr id="21" name="流程图: 过程 20"/>
          <p:cNvSpPr/>
          <p:nvPr/>
        </p:nvSpPr>
        <p:spPr>
          <a:xfrm>
            <a:off x="3192649" y="3636049"/>
            <a:ext cx="5806702" cy="1654805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3283510" y="3722446"/>
            <a:ext cx="5806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Cambria" panose="02040503050406030204" pitchFamily="18" charset="0"/>
                <a:ea typeface="Cambria" panose="02040503050406030204" pitchFamily="18" charset="0"/>
              </a:rPr>
              <a:t>Algorithm Strategy</a:t>
            </a:r>
          </a:p>
          <a:p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Use different algorithms based on attraction count: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DFS: for small interests 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State-compressed Dijkstra: for large interests 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85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7466" y="476655"/>
            <a:ext cx="11237068" cy="5904690"/>
          </a:xfrm>
          <a:prstGeom prst="rect">
            <a:avLst/>
          </a:prstGeom>
          <a:solidFill>
            <a:srgbClr val="FCFB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678125" y="6381345"/>
            <a:ext cx="3036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GRAPH ALGORITHM</a:t>
            </a:r>
            <a:endParaRPr lang="zh-CN" altLang="en-US" sz="2400" b="1" dirty="0">
              <a:solidFill>
                <a:schemeClr val="bg1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7466" y="10043"/>
            <a:ext cx="2986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Algorithm overview</a:t>
            </a:r>
            <a:endParaRPr lang="zh-CN" altLang="en-US" sz="2400" b="1" dirty="0">
              <a:solidFill>
                <a:schemeClr val="bg1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>
                <a:graphicFrameLocks noGrp="1"/>
              </p:cNvGraphicFramePr>
              <p:nvPr/>
            </p:nvGraphicFramePr>
            <p:xfrm>
              <a:off x="1813044" y="647700"/>
              <a:ext cx="8565911" cy="18542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98868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86789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" panose="02040503050406030204" pitchFamily="18" charset="0"/>
                            </a:rPr>
                            <a:t>Feature</a:t>
                          </a:r>
                          <a:endParaRPr lang="zh-CN" altLang="en-US" dirty="0">
                            <a:latin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DFS</a:t>
                          </a:r>
                          <a:endParaRPr lang="zh-CN" altLang="en-US" dirty="0">
                            <a:latin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State-compressed Dijkstra</a:t>
                          </a:r>
                          <a:endParaRPr lang="zh-CN" altLang="en-US" dirty="0">
                            <a:latin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Search strategy</a:t>
                          </a:r>
                          <a:endParaRPr lang="zh-CN" altLang="en-US" dirty="0">
                            <a:latin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Exhaustive + backtracking</a:t>
                          </a:r>
                          <a:endParaRPr lang="zh-CN" altLang="en-US" dirty="0">
                            <a:latin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Greedy + </a:t>
                          </a:r>
                          <a:r>
                            <a:rPr lang="en-US" altLang="zh-CN" dirty="0" err="1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memoized</a:t>
                          </a:r>
                          <a:r>
                            <a:rPr lang="en-US" altLang="zh-CN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states</a:t>
                          </a:r>
                          <a:endParaRPr lang="zh-CN" altLang="en-US" dirty="0">
                            <a:latin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Time complexity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!×(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((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)×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Space complexity</a:t>
                          </a:r>
                          <a:endParaRPr lang="zh-CN" altLang="en-US" dirty="0">
                            <a:latin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" panose="02040503050406030204" pitchFamily="18" charset="0"/>
                            </a:rPr>
                            <a:t>Repeat</a:t>
                          </a:r>
                          <a:endParaRPr lang="zh-CN" altLang="en-US" dirty="0">
                            <a:latin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" panose="02040503050406030204" pitchFamily="18" charset="0"/>
                            </a:rPr>
                            <a:t>No</a:t>
                          </a:r>
                          <a:endParaRPr lang="zh-CN" altLang="en-US" dirty="0">
                            <a:latin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" panose="02040503050406030204" pitchFamily="18" charset="0"/>
                            </a:rPr>
                            <a:t>Yes</a:t>
                          </a:r>
                          <a:endParaRPr lang="zh-CN" altLang="en-US" dirty="0">
                            <a:latin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>
                <a:graphicFrameLocks noGrp="1"/>
              </p:cNvGraphicFramePr>
              <p:nvPr/>
            </p:nvGraphicFramePr>
            <p:xfrm>
              <a:off x="1813044" y="647700"/>
              <a:ext cx="8565911" cy="18542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709333"/>
                    <a:gridCol w="2988687"/>
                    <a:gridCol w="2867891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" panose="02040503050406030204" pitchFamily="18" charset="0"/>
                            </a:rPr>
                            <a:t>Feature</a:t>
                          </a:r>
                          <a:endParaRPr lang="zh-CN" altLang="en-US" dirty="0">
                            <a:latin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DFS</a:t>
                          </a:r>
                          <a:endParaRPr lang="zh-CN" altLang="en-US" dirty="0">
                            <a:latin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State-compressed Dijkstra</a:t>
                          </a:r>
                          <a:endParaRPr lang="zh-CN" altLang="en-US" dirty="0">
                            <a:latin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Search strategy</a:t>
                          </a:r>
                          <a:endParaRPr lang="zh-CN" altLang="en-US" dirty="0">
                            <a:latin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Exhaustive + backtracking</a:t>
                          </a:r>
                          <a:endParaRPr lang="zh-CN" altLang="en-US" dirty="0">
                            <a:latin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Greedy + </a:t>
                          </a:r>
                          <a:r>
                            <a:rPr lang="en-US" altLang="zh-CN" dirty="0" err="1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memoized</a:t>
                          </a:r>
                          <a:r>
                            <a:rPr lang="en-US" altLang="zh-CN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states</a:t>
                          </a:r>
                          <a:endParaRPr lang="zh-CN" altLang="en-US" dirty="0">
                            <a:latin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Time complexity</a:t>
                          </a: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Space complexity</a:t>
                          </a:r>
                          <a:endParaRPr lang="zh-CN" altLang="en-US" dirty="0">
                            <a:latin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" panose="02040503050406030204" pitchFamily="18" charset="0"/>
                            </a:rPr>
                            <a:t>Repeat</a:t>
                          </a:r>
                          <a:endParaRPr lang="zh-CN" altLang="en-US" dirty="0">
                            <a:latin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" panose="02040503050406030204" pitchFamily="18" charset="0"/>
                            </a:rPr>
                            <a:t>No</a:t>
                          </a:r>
                          <a:endParaRPr lang="zh-CN" altLang="en-US" dirty="0">
                            <a:latin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Cambria" panose="02040503050406030204" pitchFamily="18" charset="0"/>
                            </a:rPr>
                            <a:t>Yes</a:t>
                          </a:r>
                          <a:endParaRPr lang="zh-CN" altLang="en-US" dirty="0">
                            <a:latin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 l="1990" r="23607"/>
          <a:stretch>
            <a:fillRect/>
          </a:stretch>
        </p:blipFill>
        <p:spPr>
          <a:xfrm>
            <a:off x="1520376" y="3025350"/>
            <a:ext cx="3886200" cy="26614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4323" y="2812915"/>
            <a:ext cx="4427604" cy="30863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85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751666"/>
            <a:ext cx="12192000" cy="1354667"/>
          </a:xfrm>
          <a:prstGeom prst="rect">
            <a:avLst/>
          </a:prstGeom>
          <a:solidFill>
            <a:srgbClr val="EBD8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269066" y="2362199"/>
            <a:ext cx="7653867" cy="2133600"/>
          </a:xfrm>
          <a:prstGeom prst="rect">
            <a:avLst/>
          </a:prstGeom>
          <a:solidFill>
            <a:srgbClr val="FEFD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90854" y="3013500"/>
            <a:ext cx="6010289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latin typeface="Cambria" panose="02040503050406030204" pitchFamily="18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736253" y="3998835"/>
            <a:ext cx="1025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Group 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85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7466" y="476655"/>
            <a:ext cx="11237068" cy="5904690"/>
          </a:xfrm>
          <a:prstGeom prst="rect">
            <a:avLst/>
          </a:prstGeom>
          <a:solidFill>
            <a:srgbClr val="FCFB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345510" y="6381345"/>
            <a:ext cx="23691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01370" y="658516"/>
            <a:ext cx="43586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cs typeface="Cambria" panose="02040503050406030204" pitchFamily="18" charset="0"/>
              </a:rPr>
              <a:t>Situation One:</a:t>
            </a:r>
          </a:p>
          <a:p>
            <a:r>
              <a:rPr lang="en-US" altLang="zh-CN" dirty="0">
                <a:latin typeface="Cambria" panose="02040503050406030204" pitchFamily="18" charset="0"/>
                <a:cs typeface="Cambria" panose="02040503050406030204" pitchFamily="18" charset="0"/>
              </a:rPr>
              <a:t>The user did not enter the attraction.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7466" y="10043"/>
            <a:ext cx="5171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Basic visualization implementation</a:t>
            </a:r>
            <a:endParaRPr lang="zh-CN" altLang="en-US" sz="2400" b="1" dirty="0">
              <a:solidFill>
                <a:schemeClr val="bg1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935" y="1674495"/>
            <a:ext cx="4545330" cy="41236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430" y="1674495"/>
            <a:ext cx="4909185" cy="415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85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7466" y="476655"/>
            <a:ext cx="11237068" cy="5904690"/>
          </a:xfrm>
          <a:prstGeom prst="rect">
            <a:avLst/>
          </a:prstGeom>
          <a:solidFill>
            <a:srgbClr val="FCFB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345510" y="6381345"/>
            <a:ext cx="23691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01370" y="760730"/>
            <a:ext cx="38487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cs typeface="Cambria" panose="02040503050406030204" pitchFamily="18" charset="0"/>
              </a:rPr>
              <a:t>Situation Two:</a:t>
            </a:r>
          </a:p>
          <a:p>
            <a:r>
              <a:rPr lang="en-US" altLang="zh-CN" dirty="0">
                <a:latin typeface="Cambria" panose="02040503050406030204" pitchFamily="18" charset="0"/>
                <a:cs typeface="Cambria" panose="02040503050406030204" pitchFamily="18" charset="0"/>
              </a:rPr>
              <a:t>The user selects multiple attractions.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7466" y="10043"/>
            <a:ext cx="5171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Basic visualization implementation</a:t>
            </a:r>
            <a:endParaRPr lang="zh-CN" altLang="en-US" sz="2400" b="1" dirty="0">
              <a:solidFill>
                <a:schemeClr val="bg1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95" y="1815465"/>
            <a:ext cx="5519420" cy="38582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845" y="1815465"/>
            <a:ext cx="4644390" cy="3860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85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7466" y="476655"/>
            <a:ext cx="11237068" cy="5904690"/>
          </a:xfrm>
          <a:prstGeom prst="rect">
            <a:avLst/>
          </a:prstGeom>
          <a:solidFill>
            <a:srgbClr val="FCFB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345510" y="6381345"/>
            <a:ext cx="23691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VISUALIZATION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r="3713"/>
          <a:stretch>
            <a:fillRect/>
          </a:stretch>
        </p:blipFill>
        <p:spPr>
          <a:xfrm>
            <a:off x="845820" y="2221865"/>
            <a:ext cx="6591300" cy="26130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71874" y="704100"/>
            <a:ext cx="71450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cs typeface="Cambria" panose="02040503050406030204" pitchFamily="18" charset="0"/>
              </a:rPr>
              <a:t>Situation Three (error situation handling):</a:t>
            </a:r>
          </a:p>
          <a:p>
            <a:r>
              <a:rPr lang="en-US" altLang="zh-CN" dirty="0">
                <a:latin typeface="Cambria" panose="02040503050406030204" pitchFamily="18" charset="0"/>
                <a:cs typeface="Cambria" panose="02040503050406030204" pitchFamily="18" charset="0"/>
              </a:rPr>
              <a:t>The user did not enter the starting point or the ending point.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77466" y="10043"/>
            <a:ext cx="5171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Basic visualization implementation</a:t>
            </a:r>
            <a:endParaRPr lang="zh-CN" altLang="en-US" sz="2400" b="1" dirty="0">
              <a:solidFill>
                <a:schemeClr val="bg1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rcRect b="3470"/>
          <a:stretch>
            <a:fillRect/>
          </a:stretch>
        </p:blipFill>
        <p:spPr>
          <a:xfrm>
            <a:off x="8009890" y="471170"/>
            <a:ext cx="3717290" cy="5909945"/>
          </a:xfrm>
          <a:prstGeom prst="rect">
            <a:avLst/>
          </a:prstGeom>
          <a:effectLst>
            <a:innerShdw blurRad="533400">
              <a:prstClr val="black"/>
            </a:inn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85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7466" y="476655"/>
            <a:ext cx="11237068" cy="5904690"/>
          </a:xfrm>
          <a:prstGeom prst="rect">
            <a:avLst/>
          </a:prstGeom>
          <a:solidFill>
            <a:srgbClr val="FCFB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345510" y="6381345"/>
            <a:ext cx="23691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VISUALIZATION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220" y="1275080"/>
            <a:ext cx="175260" cy="465518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323465" y="5104130"/>
            <a:ext cx="92798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Path animation playback.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Hover the mouse over the city and the corresponding scenic spots will be displayed.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Drag the map with the mouse.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The scroll wheel controls zooming.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77466" y="10043"/>
            <a:ext cx="26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Visual interaction</a:t>
            </a:r>
            <a:endParaRPr lang="zh-CN" altLang="en-US" sz="2400" b="1" dirty="0">
              <a:solidFill>
                <a:schemeClr val="bg1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7" name="屏幕录制 2025-05-17 190754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3730" y="608330"/>
            <a:ext cx="5596890" cy="44583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85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748083" y="803735"/>
            <a:ext cx="3740285" cy="5250530"/>
            <a:chOff x="856033" y="758758"/>
            <a:chExt cx="3740285" cy="5250530"/>
          </a:xfrm>
        </p:grpSpPr>
        <p:sp>
          <p:nvSpPr>
            <p:cNvPr id="3" name="矩形 2"/>
            <p:cNvSpPr/>
            <p:nvPr/>
          </p:nvSpPr>
          <p:spPr>
            <a:xfrm>
              <a:off x="856033" y="758758"/>
              <a:ext cx="3740285" cy="525053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052" name="Picture 4" descr="6 Most Popular American Road Trips • Best Routes &amp; Holiday Ideas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05"/>
            <a:stretch>
              <a:fillRect/>
            </a:stretch>
          </p:blipFill>
          <p:spPr bwMode="auto">
            <a:xfrm>
              <a:off x="902238" y="803734"/>
              <a:ext cx="3647873" cy="5160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文本框 7"/>
          <p:cNvSpPr txBox="1"/>
          <p:nvPr/>
        </p:nvSpPr>
        <p:spPr>
          <a:xfrm>
            <a:off x="4823687" y="629006"/>
            <a:ext cx="2478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CONTENTS</a:t>
            </a:r>
            <a:endParaRPr lang="zh-CN" altLang="en-US" sz="3600" b="1" dirty="0">
              <a:solidFill>
                <a:schemeClr val="bg1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823687" y="1092024"/>
            <a:ext cx="6442623" cy="51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3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PROJECT INTRODUCTION</a:t>
            </a:r>
          </a:p>
          <a:p>
            <a:pPr>
              <a:lnSpc>
                <a:spcPct val="23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PROGRAM DESIGN</a:t>
            </a:r>
          </a:p>
          <a:p>
            <a:pPr>
              <a:lnSpc>
                <a:spcPct val="23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GRAPH ALGORITHM</a:t>
            </a:r>
          </a:p>
          <a:p>
            <a:pPr>
              <a:lnSpc>
                <a:spcPct val="23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VISUALIZATION</a:t>
            </a:r>
          </a:p>
          <a:p>
            <a:pPr>
              <a:lnSpc>
                <a:spcPct val="23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SORTING ALGORITHM</a:t>
            </a:r>
          </a:p>
          <a:p>
            <a:pPr>
              <a:lnSpc>
                <a:spcPct val="23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REFLECTION &amp; FUTURE WORKS</a:t>
            </a:r>
            <a:endParaRPr lang="zh-CN" altLang="en-US" sz="2400" b="1" dirty="0">
              <a:solidFill>
                <a:schemeClr val="bg1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61">
        <p159:morph option="byObject"/>
      </p:transition>
    </mc:Choice>
    <mc:Fallback xmlns="">
      <p:transition spd="slow" advTm="861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85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751666"/>
            <a:ext cx="12192000" cy="1354667"/>
          </a:xfrm>
          <a:prstGeom prst="rect">
            <a:avLst/>
          </a:prstGeom>
          <a:solidFill>
            <a:srgbClr val="EBD8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269066" y="2362199"/>
            <a:ext cx="7653867" cy="2133600"/>
          </a:xfrm>
          <a:prstGeom prst="rect">
            <a:avLst/>
          </a:prstGeom>
          <a:solidFill>
            <a:srgbClr val="FEFD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911383" y="3013500"/>
            <a:ext cx="6369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SORTING ALGORITHM</a:t>
            </a:r>
            <a:endParaRPr lang="zh-CN" altLang="en-US" sz="4800" b="1" dirty="0"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736253" y="3998835"/>
            <a:ext cx="1025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Group 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85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7466" y="476655"/>
            <a:ext cx="11237068" cy="5904690"/>
          </a:xfrm>
          <a:prstGeom prst="rect">
            <a:avLst/>
          </a:prstGeom>
          <a:solidFill>
            <a:srgbClr val="FCFB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416644" y="6381345"/>
            <a:ext cx="3297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SORTING ALGORITHM</a:t>
            </a:r>
            <a:endParaRPr lang="zh-CN" altLang="en-US" sz="2400" b="1" dirty="0">
              <a:solidFill>
                <a:schemeClr val="bg1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7466" y="10043"/>
            <a:ext cx="3234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Benchmark Overview</a:t>
            </a:r>
            <a:endParaRPr lang="zh-CN" altLang="en-US" sz="2400" b="1" dirty="0">
              <a:solidFill>
                <a:schemeClr val="bg1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934865" y="777182"/>
          <a:ext cx="3083330" cy="1981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83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Datasets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1000places_sorted.csv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1000places_random.csv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10000places_sorted.csv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10000places_random.csv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934865" y="3058909"/>
            <a:ext cx="30833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Sorting algorithm: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mbria" panose="02040503050406030204" pitchFamily="18" charset="0"/>
                <a:cs typeface="Arial" panose="020B0604020202020204" pitchFamily="34" charset="0"/>
              </a:rPr>
              <a:t>Insertion sort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mbria" panose="02040503050406030204" pitchFamily="18" charset="0"/>
                <a:cs typeface="Arial" panose="020B0604020202020204" pitchFamily="34" charset="0"/>
              </a:rPr>
              <a:t>Quick sort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mbria" panose="02040503050406030204" pitchFamily="18" charset="0"/>
                <a:cs typeface="Arial" panose="020B0604020202020204" pitchFamily="34" charset="0"/>
              </a:rPr>
              <a:t>Merge sort</a:t>
            </a:r>
            <a:endParaRPr lang="zh-CN" altLang="en-US" sz="2000" dirty="0"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919" y="1236372"/>
            <a:ext cx="6290216" cy="3602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85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7466" y="476655"/>
            <a:ext cx="11237068" cy="5904690"/>
          </a:xfrm>
          <a:prstGeom prst="rect">
            <a:avLst/>
          </a:prstGeom>
          <a:solidFill>
            <a:srgbClr val="FCFB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416644" y="6381345"/>
            <a:ext cx="3297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SORTING ALGORITHM</a:t>
            </a:r>
            <a:endParaRPr lang="zh-CN" altLang="en-US" sz="2400" b="1" dirty="0">
              <a:solidFill>
                <a:schemeClr val="bg1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934865" y="777182"/>
          <a:ext cx="3083330" cy="1981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83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Datasets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1000places_sorted.csv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1000places_random.csv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10000places_sorted.csv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10000places_random.csv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934865" y="3058909"/>
            <a:ext cx="30833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Sorting algorithm: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mbria" panose="02040503050406030204" pitchFamily="18" charset="0"/>
                <a:cs typeface="Arial" panose="020B0604020202020204" pitchFamily="34" charset="0"/>
              </a:rPr>
              <a:t>Insertion sort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mbria" panose="02040503050406030204" pitchFamily="18" charset="0"/>
                <a:cs typeface="Arial" panose="020B0604020202020204" pitchFamily="34" charset="0"/>
              </a:rPr>
              <a:t>Quick sort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mbria" panose="02040503050406030204" pitchFamily="18" charset="0"/>
                <a:cs typeface="Arial" panose="020B0604020202020204" pitchFamily="34" charset="0"/>
              </a:rPr>
              <a:t>Merge sort</a:t>
            </a:r>
            <a:endParaRPr lang="zh-CN" altLang="en-US" sz="2000" dirty="0"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34865" y="4640307"/>
            <a:ext cx="3083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Test method: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mbria" panose="02040503050406030204" pitchFamily="18" charset="0"/>
                <a:cs typeface="Arial" panose="020B0604020202020204" pitchFamily="34" charset="0"/>
              </a:rPr>
              <a:t>Warm-up process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919" y="1236372"/>
            <a:ext cx="6290216" cy="360250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966919" y="1236372"/>
            <a:ext cx="2653081" cy="829495"/>
          </a:xfrm>
          <a:prstGeom prst="rect">
            <a:avLst/>
          </a:prstGeom>
          <a:noFill/>
          <a:ln w="317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77466" y="10043"/>
            <a:ext cx="3234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Benchmark Overview</a:t>
            </a:r>
            <a:endParaRPr lang="zh-CN" altLang="en-US" sz="2400" b="1" dirty="0">
              <a:solidFill>
                <a:schemeClr val="bg1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85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7466" y="476655"/>
            <a:ext cx="11237068" cy="5904690"/>
          </a:xfrm>
          <a:prstGeom prst="rect">
            <a:avLst/>
          </a:prstGeom>
          <a:solidFill>
            <a:srgbClr val="FCFB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416644" y="6381345"/>
            <a:ext cx="3297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SORTING ALGORITHM</a:t>
            </a:r>
            <a:endParaRPr lang="zh-CN" altLang="en-US" sz="2400" b="1" dirty="0">
              <a:solidFill>
                <a:schemeClr val="bg1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934865" y="777182"/>
          <a:ext cx="3083330" cy="1981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83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Datasets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1000places_sorted.csv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1000places_random.csv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10000places_sorted.csv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10000places_random.csv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934865" y="3058909"/>
            <a:ext cx="30833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Sorting algorithm: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mbria" panose="02040503050406030204" pitchFamily="18" charset="0"/>
                <a:cs typeface="Arial" panose="020B0604020202020204" pitchFamily="34" charset="0"/>
              </a:rPr>
              <a:t>Insertion sort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mbria" panose="02040503050406030204" pitchFamily="18" charset="0"/>
                <a:cs typeface="Arial" panose="020B0604020202020204" pitchFamily="34" charset="0"/>
              </a:rPr>
              <a:t>Quick sort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mbria" panose="02040503050406030204" pitchFamily="18" charset="0"/>
                <a:cs typeface="Arial" panose="020B0604020202020204" pitchFamily="34" charset="0"/>
              </a:rPr>
              <a:t>Merge sort</a:t>
            </a:r>
            <a:endParaRPr lang="zh-CN" altLang="en-US" sz="2000" dirty="0"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34865" y="4640307"/>
            <a:ext cx="30833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Test method: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mbria" panose="02040503050406030204" pitchFamily="18" charset="0"/>
                <a:cs typeface="Arial" panose="020B0604020202020204" pitchFamily="34" charset="0"/>
              </a:rPr>
              <a:t>Warm-up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mbria" panose="02040503050406030204" pitchFamily="18" charset="0"/>
                <a:cs typeface="Arial" panose="020B0604020202020204" pitchFamily="34" charset="0"/>
              </a:rPr>
              <a:t>Average value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919" y="1236372"/>
            <a:ext cx="6290216" cy="360250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966919" y="4640307"/>
            <a:ext cx="2653081" cy="198570"/>
          </a:xfrm>
          <a:prstGeom prst="rect">
            <a:avLst/>
          </a:prstGeom>
          <a:noFill/>
          <a:ln w="317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77466" y="10043"/>
            <a:ext cx="3234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Benchmark Overview</a:t>
            </a:r>
            <a:endParaRPr lang="zh-CN" altLang="en-US" sz="2400" b="1" dirty="0">
              <a:solidFill>
                <a:schemeClr val="bg1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85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7466" y="476655"/>
            <a:ext cx="11237068" cy="5904690"/>
          </a:xfrm>
          <a:prstGeom prst="rect">
            <a:avLst/>
          </a:prstGeom>
          <a:solidFill>
            <a:srgbClr val="FCFB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416644" y="6381345"/>
            <a:ext cx="3297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SORTING ALGORITHM</a:t>
            </a:r>
            <a:endParaRPr lang="zh-CN" altLang="en-US" sz="2400" b="1" dirty="0">
              <a:solidFill>
                <a:schemeClr val="bg1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934865" y="777182"/>
          <a:ext cx="3083330" cy="1981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83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Datasets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1000places_sorted.csv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1000places_random.csv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10000places_sorted.csv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10000places_random.csv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934865" y="3058909"/>
            <a:ext cx="30833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Sorting algorithm: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mbria" panose="02040503050406030204" pitchFamily="18" charset="0"/>
                <a:cs typeface="Arial" panose="020B0604020202020204" pitchFamily="34" charset="0"/>
              </a:rPr>
              <a:t>Insertion sort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mbria" panose="02040503050406030204" pitchFamily="18" charset="0"/>
                <a:cs typeface="Arial" panose="020B0604020202020204" pitchFamily="34" charset="0"/>
              </a:rPr>
              <a:t>Quick sort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mbria" panose="02040503050406030204" pitchFamily="18" charset="0"/>
                <a:cs typeface="Arial" panose="020B0604020202020204" pitchFamily="34" charset="0"/>
              </a:rPr>
              <a:t>Merge sort</a:t>
            </a:r>
            <a:endParaRPr lang="zh-CN" altLang="en-US" sz="2000" dirty="0"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34865" y="4640307"/>
            <a:ext cx="30833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Test method: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mbria" panose="02040503050406030204" pitchFamily="18" charset="0"/>
                <a:cs typeface="Arial" panose="020B0604020202020204" pitchFamily="34" charset="0"/>
              </a:rPr>
              <a:t>Warm-up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mbria" panose="02040503050406030204" pitchFamily="18" charset="0"/>
                <a:cs typeface="Arial" panose="020B0604020202020204" pitchFamily="34" charset="0"/>
              </a:rPr>
              <a:t>Average value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latin typeface="Cambria" panose="02040503050406030204" pitchFamily="18" charset="0"/>
                <a:cs typeface="Arial" panose="020B0604020202020204" pitchFamily="34" charset="0"/>
              </a:rPr>
              <a:t>System.nanoTime</a:t>
            </a:r>
            <a:r>
              <a:rPr lang="en-US" altLang="zh-CN" sz="2000" dirty="0">
                <a:latin typeface="Cambria" panose="02040503050406030204" pitchFamily="18" charset="0"/>
                <a:cs typeface="Arial" panose="020B0604020202020204" pitchFamily="34" charset="0"/>
              </a:rPr>
              <a:t>()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919" y="1236372"/>
            <a:ext cx="6290216" cy="360250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966919" y="2675467"/>
            <a:ext cx="3206888" cy="925689"/>
          </a:xfrm>
          <a:prstGeom prst="rect">
            <a:avLst/>
          </a:prstGeom>
          <a:noFill/>
          <a:ln w="317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77466" y="10043"/>
            <a:ext cx="3234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Benchmark Overview</a:t>
            </a:r>
            <a:endParaRPr lang="zh-CN" altLang="en-US" sz="2400" b="1" dirty="0">
              <a:solidFill>
                <a:schemeClr val="bg1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85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7466" y="476655"/>
            <a:ext cx="11237068" cy="5904690"/>
          </a:xfrm>
          <a:prstGeom prst="rect">
            <a:avLst/>
          </a:prstGeom>
          <a:solidFill>
            <a:srgbClr val="FCFB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416644" y="6381345"/>
            <a:ext cx="3297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SORTING ALGORITHM</a:t>
            </a:r>
            <a:endParaRPr lang="zh-CN" altLang="en-US" sz="2400" b="1" dirty="0">
              <a:solidFill>
                <a:schemeClr val="bg1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7466" y="10043"/>
            <a:ext cx="6905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Performance results </a:t>
            </a:r>
            <a:r>
              <a:rPr lang="en-US" altLang="zh-CN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(Before Optimization)</a:t>
            </a:r>
            <a:endParaRPr lang="zh-CN" altLang="en-US" sz="2400" b="1" dirty="0">
              <a:solidFill>
                <a:schemeClr val="bg1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2040468" y="1130609"/>
          <a:ext cx="8111064" cy="22602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492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7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22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22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67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1800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Datasets</a:t>
                      </a:r>
                      <a:endParaRPr lang="en-US" sz="1400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1800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Insertion (ns)</a:t>
                      </a:r>
                      <a:endParaRPr lang="en-US" sz="1400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1800" kern="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Quick (ns)</a:t>
                      </a:r>
                      <a:endParaRPr lang="en-US" sz="1400" kern="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1800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Merge (ns)</a:t>
                      </a:r>
                      <a:endParaRPr lang="en-US" sz="1400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7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1800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1000places_sorted.csv</a:t>
                      </a:r>
                      <a:endParaRPr lang="en-US" sz="1400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800" kern="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25372</a:t>
                      </a:r>
                      <a:endParaRPr lang="zh-CN" altLang="en-US" sz="1400" kern="100">
                        <a:effectLst/>
                        <a:latin typeface="Cambria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800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1147130</a:t>
                      </a:r>
                      <a:endParaRPr lang="zh-CN" altLang="en-US" sz="1400" kern="100" dirty="0">
                        <a:effectLst/>
                        <a:latin typeface="Cambria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800" kern="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109962</a:t>
                      </a:r>
                      <a:endParaRPr lang="zh-CN" altLang="en-US" sz="1400" kern="100">
                        <a:effectLst/>
                        <a:latin typeface="Cambria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7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1800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1000places_random.csv</a:t>
                      </a:r>
                      <a:endParaRPr lang="en-US" sz="1400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800" kern="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607576</a:t>
                      </a:r>
                      <a:r>
                        <a:rPr lang="zh-CN" altLang="en-US" sz="1800" kern="100">
                          <a:effectLst/>
                          <a:latin typeface="Cambria" panose="02040503050406030204" pitchFamily="18" charset="0"/>
                        </a:rPr>
                        <a:t>	</a:t>
                      </a:r>
                      <a:endParaRPr lang="zh-CN" altLang="en-US" sz="1400" kern="100">
                        <a:effectLst/>
                        <a:latin typeface="Cambria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800" kern="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166384</a:t>
                      </a:r>
                      <a:endParaRPr lang="zh-CN" altLang="en-US" sz="1400" kern="100">
                        <a:effectLst/>
                        <a:latin typeface="Cambria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800" kern="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270002</a:t>
                      </a:r>
                      <a:endParaRPr lang="zh-CN" altLang="en-US" sz="1400" kern="100">
                        <a:effectLst/>
                        <a:latin typeface="Cambria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67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1800" kern="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10000places_sorted.csv</a:t>
                      </a:r>
                      <a:endParaRPr lang="en-US" sz="1400" kern="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800" kern="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163882</a:t>
                      </a:r>
                      <a:endParaRPr lang="zh-CN" altLang="en-US" sz="1400" kern="100">
                        <a:effectLst/>
                        <a:latin typeface="Cambria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800" kern="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121798278</a:t>
                      </a:r>
                      <a:endParaRPr lang="zh-CN" altLang="en-US" sz="1400" kern="100">
                        <a:effectLst/>
                        <a:latin typeface="Cambria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800" kern="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1140158</a:t>
                      </a:r>
                      <a:endParaRPr lang="zh-CN" altLang="en-US" sz="1400" kern="100">
                        <a:effectLst/>
                        <a:latin typeface="Cambria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B w="127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7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1800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10000places_random.csv</a:t>
                      </a:r>
                      <a:endParaRPr lang="en-US" sz="1400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800" kern="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91854396</a:t>
                      </a:r>
                      <a:endParaRPr lang="zh-CN" altLang="en-US" sz="1400" kern="100">
                        <a:effectLst/>
                        <a:latin typeface="Cambria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800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5227834</a:t>
                      </a:r>
                      <a:endParaRPr lang="zh-CN" altLang="en-US" sz="1400" kern="100" dirty="0">
                        <a:effectLst/>
                        <a:latin typeface="Cambria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800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5071162</a:t>
                      </a:r>
                      <a:endParaRPr lang="zh-CN" altLang="en-US" sz="1400" kern="100" dirty="0">
                        <a:effectLst/>
                        <a:latin typeface="Cambria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765532" y="565792"/>
            <a:ext cx="3433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Results (Before optimization)</a:t>
            </a:r>
            <a:endParaRPr lang="zh-CN" altLang="en-US" sz="2000" dirty="0"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477" y="3702449"/>
            <a:ext cx="4360972" cy="264185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553" y="3694553"/>
            <a:ext cx="4117832" cy="266103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708461" y="2697386"/>
            <a:ext cx="1465345" cy="415337"/>
          </a:xfrm>
          <a:prstGeom prst="rect">
            <a:avLst/>
          </a:prstGeom>
          <a:noFill/>
          <a:ln w="317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65532" y="3390893"/>
            <a:ext cx="1616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Visualization</a:t>
            </a:r>
            <a:endParaRPr lang="zh-CN" altLang="en-US" sz="2000" dirty="0"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85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7466" y="476655"/>
            <a:ext cx="11237068" cy="5904690"/>
          </a:xfrm>
          <a:prstGeom prst="rect">
            <a:avLst/>
          </a:prstGeom>
          <a:solidFill>
            <a:srgbClr val="FCFB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416644" y="6381345"/>
            <a:ext cx="3297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SORTING ALGORITHM</a:t>
            </a:r>
            <a:endParaRPr lang="zh-CN" altLang="en-US" sz="2400" b="1" dirty="0">
              <a:solidFill>
                <a:schemeClr val="bg1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7466" y="10043"/>
            <a:ext cx="5099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Quick Sort Pivot Optimization</a:t>
            </a:r>
            <a:endParaRPr lang="zh-CN" altLang="en-US" sz="2400" b="1" dirty="0">
              <a:solidFill>
                <a:schemeClr val="bg1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70022" y="1126376"/>
            <a:ext cx="5195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Reason Analysis: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The first element serving as a pivot leads to performance degradation to O(n^2).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34657"/>
            <a:ext cx="5044877" cy="259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85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7466" y="476655"/>
            <a:ext cx="11237068" cy="5904690"/>
          </a:xfrm>
          <a:prstGeom prst="rect">
            <a:avLst/>
          </a:prstGeom>
          <a:solidFill>
            <a:srgbClr val="FCFB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416644" y="6381345"/>
            <a:ext cx="3297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SORTING ALGORITHM</a:t>
            </a:r>
            <a:endParaRPr lang="zh-CN" altLang="en-US" sz="2400" b="1" dirty="0">
              <a:solidFill>
                <a:schemeClr val="bg1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7466" y="10043"/>
            <a:ext cx="5099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Quick Sort Pivot Optimization</a:t>
            </a:r>
            <a:endParaRPr lang="zh-CN" altLang="en-US" sz="2400" b="1" dirty="0">
              <a:solidFill>
                <a:schemeClr val="bg1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70022" y="1126376"/>
            <a:ext cx="5195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Reason Analysis: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The first element serving as a pivot leads to performance degradation to O(n^2).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962" y="2198263"/>
            <a:ext cx="5581915" cy="90411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70022" y="2233764"/>
            <a:ext cx="33436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Solution: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Use a random pivot.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34657"/>
            <a:ext cx="5044877" cy="259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85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7466" y="476655"/>
            <a:ext cx="11237068" cy="5904690"/>
          </a:xfrm>
          <a:prstGeom prst="rect">
            <a:avLst/>
          </a:prstGeom>
          <a:solidFill>
            <a:srgbClr val="FCFB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416644" y="6381345"/>
            <a:ext cx="3297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SORTING ALGORITHM</a:t>
            </a:r>
            <a:endParaRPr lang="zh-CN" altLang="en-US" sz="2400" b="1" dirty="0">
              <a:solidFill>
                <a:schemeClr val="bg1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7466" y="10043"/>
            <a:ext cx="5099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Quick Sort Pivot Optimization</a:t>
            </a:r>
            <a:endParaRPr lang="zh-CN" altLang="en-US" sz="2400" b="1" dirty="0">
              <a:solidFill>
                <a:schemeClr val="bg1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70022" y="1126376"/>
            <a:ext cx="5195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Reason Analysis: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The first element serving as a pivot leads to performance degradation to O(n^2).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962" y="2198263"/>
            <a:ext cx="5581915" cy="90411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70022" y="2233764"/>
            <a:ext cx="33436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Solution: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Use a random pivot.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70022" y="3228945"/>
            <a:ext cx="916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Result: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34657"/>
            <a:ext cx="5044877" cy="259102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2130468" y="3659064"/>
          <a:ext cx="8111064" cy="22602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492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7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22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22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67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1800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Datasets</a:t>
                      </a:r>
                      <a:endParaRPr lang="en-US" sz="1400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1800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Insertion (ns)</a:t>
                      </a:r>
                      <a:endParaRPr lang="en-US" sz="1400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1800" kern="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Quick (ns)</a:t>
                      </a:r>
                      <a:endParaRPr lang="en-US" sz="1400" kern="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1800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Merge (ns)</a:t>
                      </a:r>
                      <a:endParaRPr lang="en-US" sz="1400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7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1800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1000places_sorted.csv</a:t>
                      </a:r>
                      <a:endParaRPr lang="en-US" sz="1400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800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27456</a:t>
                      </a:r>
                      <a:endParaRPr lang="zh-CN" altLang="en-US" sz="1400" kern="100" dirty="0">
                        <a:effectLst/>
                        <a:latin typeface="Cambria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800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157282</a:t>
                      </a:r>
                      <a:endParaRPr lang="zh-CN" altLang="en-US" sz="1400" kern="100" dirty="0">
                        <a:effectLst/>
                        <a:latin typeface="Cambria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800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125046</a:t>
                      </a:r>
                      <a:endParaRPr lang="zh-CN" altLang="en-US" sz="1400" kern="100" dirty="0">
                        <a:effectLst/>
                        <a:latin typeface="Cambria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7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1800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1000places_random.csv</a:t>
                      </a:r>
                      <a:endParaRPr lang="en-US" sz="1400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800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849720</a:t>
                      </a:r>
                      <a:r>
                        <a:rPr lang="zh-CN" altLang="en-US" sz="1800" kern="100" dirty="0">
                          <a:effectLst/>
                          <a:latin typeface="Cambria" panose="02040503050406030204" pitchFamily="18" charset="0"/>
                        </a:rPr>
                        <a:t>	</a:t>
                      </a:r>
                      <a:endParaRPr lang="zh-CN" altLang="en-US" sz="1400" kern="100" dirty="0">
                        <a:effectLst/>
                        <a:latin typeface="Cambria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800" b="1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230492</a:t>
                      </a:r>
                      <a:endParaRPr lang="zh-CN" altLang="en-US" sz="1400" b="1" kern="100" dirty="0">
                        <a:effectLst/>
                        <a:latin typeface="Cambria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800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193102</a:t>
                      </a:r>
                      <a:endParaRPr lang="zh-CN" altLang="en-US" sz="1400" kern="100" dirty="0">
                        <a:effectLst/>
                        <a:latin typeface="Cambria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67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1800" kern="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10000places_sorted.csv</a:t>
                      </a:r>
                      <a:endParaRPr lang="en-US" sz="1400" kern="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800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167580</a:t>
                      </a:r>
                      <a:endParaRPr lang="zh-CN" altLang="en-US" sz="1400" kern="100" dirty="0">
                        <a:effectLst/>
                        <a:latin typeface="Cambria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800" b="1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1446840</a:t>
                      </a:r>
                      <a:endParaRPr lang="zh-CN" altLang="en-US" sz="1400" b="1" kern="100" dirty="0">
                        <a:effectLst/>
                        <a:latin typeface="Cambria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800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1221380</a:t>
                      </a:r>
                      <a:endParaRPr lang="zh-CN" altLang="en-US" sz="1400" kern="100" dirty="0">
                        <a:effectLst/>
                        <a:latin typeface="Cambria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B w="127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7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1800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10000places_random.csv</a:t>
                      </a:r>
                      <a:endParaRPr lang="en-US" sz="1400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800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58252036</a:t>
                      </a:r>
                      <a:endParaRPr lang="zh-CN" altLang="en-US" sz="1400" kern="100" dirty="0">
                        <a:effectLst/>
                        <a:latin typeface="Cambria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800" b="1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2768646</a:t>
                      </a:r>
                      <a:endParaRPr lang="zh-CN" altLang="en-US" sz="1400" b="1" kern="100" dirty="0">
                        <a:effectLst/>
                        <a:latin typeface="Cambria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800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2487356</a:t>
                      </a:r>
                      <a:endParaRPr lang="zh-CN" altLang="en-US" sz="1400" kern="100" dirty="0">
                        <a:effectLst/>
                        <a:latin typeface="Cambria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85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7466" y="476655"/>
            <a:ext cx="11237068" cy="5904690"/>
          </a:xfrm>
          <a:prstGeom prst="rect">
            <a:avLst/>
          </a:prstGeom>
          <a:solidFill>
            <a:srgbClr val="FCFB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416644" y="6381345"/>
            <a:ext cx="3297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SORTING ALGORITHM</a:t>
            </a:r>
            <a:endParaRPr lang="zh-CN" altLang="en-US" sz="2400" b="1" dirty="0">
              <a:solidFill>
                <a:schemeClr val="bg1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7466" y="10043"/>
            <a:ext cx="4433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Algorithm Summary</a:t>
            </a:r>
            <a:endParaRPr lang="zh-CN" altLang="en-US" sz="2400" b="1" dirty="0">
              <a:solidFill>
                <a:schemeClr val="bg1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65222" y="663531"/>
            <a:ext cx="5500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Cambria" panose="02040503050406030204" pitchFamily="18" charset="0"/>
                <a:ea typeface="Cambria" panose="02040503050406030204" pitchFamily="18" charset="0"/>
              </a:rPr>
              <a:t>Which sorting algorithm suits which dataset?</a:t>
            </a:r>
            <a:endParaRPr lang="en-US" altLang="zh-CN" sz="2000" b="1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65222" y="1205712"/>
            <a:ext cx="88867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000" b="1" dirty="0">
                <a:latin typeface="Cambria" panose="02040503050406030204" pitchFamily="18" charset="0"/>
                <a:ea typeface="Cambria" panose="02040503050406030204" pitchFamily="18" charset="0"/>
              </a:rPr>
              <a:t>Insertion Sort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Best for </a:t>
            </a:r>
            <a:r>
              <a:rPr lang="en-US" altLang="zh-CN" sz="2000" b="1" dirty="0">
                <a:latin typeface="Cambria" panose="02040503050406030204" pitchFamily="18" charset="0"/>
                <a:ea typeface="Cambria" panose="02040503050406030204" pitchFamily="18" charset="0"/>
              </a:rPr>
              <a:t>small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  <a:r>
              <a:rPr lang="en-US" altLang="zh-CN" sz="2000" b="1" dirty="0">
                <a:latin typeface="Cambria" panose="02040503050406030204" pitchFamily="18" charset="0"/>
                <a:ea typeface="Cambria" panose="02040503050406030204" pitchFamily="18" charset="0"/>
              </a:rPr>
              <a:t>sorted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 datasets (</a:t>
            </a:r>
            <a:r>
              <a:rPr lang="en-US" altLang="zh-CN" sz="2000" kern="1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1000places_sorted.csv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Not suitable for large or random datasets because of O(n²) time complexity.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65222" y="2428038"/>
            <a:ext cx="88867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000" b="1" dirty="0">
                <a:latin typeface="Cambria" panose="02040503050406030204" pitchFamily="18" charset="0"/>
                <a:ea typeface="Cambria" panose="02040503050406030204" pitchFamily="18" charset="0"/>
              </a:rPr>
              <a:t>Quick Sort (Optimized)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Cambria" panose="02040503050406030204" pitchFamily="18" charset="0"/>
                <a:ea typeface="Cambria" panose="02040503050406030204" pitchFamily="18" charset="0"/>
              </a:rPr>
              <a:t>General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 sorting algorithm.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Performs well on both sorted and random datasets.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Unstable (many </a:t>
            </a:r>
            <a:r>
              <a:rPr lang="en-US" altLang="zh-CN" sz="2000" b="1" dirty="0">
                <a:latin typeface="Cambria" panose="02040503050406030204" pitchFamily="18" charset="0"/>
                <a:ea typeface="Cambria" panose="02040503050406030204" pitchFamily="18" charset="0"/>
              </a:rPr>
              <a:t>duplicates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).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65222" y="3958141"/>
            <a:ext cx="88867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000" b="1" dirty="0">
                <a:latin typeface="Cambria" panose="02040503050406030204" pitchFamily="18" charset="0"/>
                <a:ea typeface="Cambria" panose="02040503050406030204" pitchFamily="18" charset="0"/>
              </a:rPr>
              <a:t>Merge Sort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Best for </a:t>
            </a:r>
            <a:r>
              <a:rPr lang="en-US" altLang="zh-CN" sz="2000" b="1" dirty="0">
                <a:latin typeface="Cambria" panose="02040503050406030204" pitchFamily="18" charset="0"/>
                <a:ea typeface="Cambria" panose="02040503050406030204" pitchFamily="18" charset="0"/>
              </a:rPr>
              <a:t>large datasets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 (including </a:t>
            </a:r>
            <a:r>
              <a:rPr lang="en-US" altLang="zh-CN" sz="2000" b="1" dirty="0">
                <a:latin typeface="Cambria" panose="02040503050406030204" pitchFamily="18" charset="0"/>
                <a:ea typeface="Cambria" panose="02040503050406030204" pitchFamily="18" charset="0"/>
              </a:rPr>
              <a:t>many duplicates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Cambria" panose="02040503050406030204" pitchFamily="18" charset="0"/>
                <a:ea typeface="Cambria" panose="02040503050406030204" pitchFamily="18" charset="0"/>
              </a:rPr>
              <a:t>Consistent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 performance on both sorted and random datasets.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Requires </a:t>
            </a:r>
            <a:r>
              <a:rPr lang="en-US" altLang="zh-CN" sz="2000" b="1" dirty="0">
                <a:latin typeface="Cambria" panose="02040503050406030204" pitchFamily="18" charset="0"/>
                <a:ea typeface="Cambria" panose="02040503050406030204" pitchFamily="18" charset="0"/>
              </a:rPr>
              <a:t>O(n)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 extra space complexity (</a:t>
            </a:r>
            <a:r>
              <a:rPr lang="en-US" altLang="zh-CN" sz="2000" b="1" dirty="0">
                <a:latin typeface="Cambria" panose="02040503050406030204" pitchFamily="18" charset="0"/>
                <a:ea typeface="Cambria" panose="02040503050406030204" pitchFamily="18" charset="0"/>
              </a:rPr>
              <a:t>low memory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).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85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751666"/>
            <a:ext cx="12192000" cy="1354667"/>
          </a:xfrm>
          <a:prstGeom prst="rect">
            <a:avLst/>
          </a:prstGeom>
          <a:solidFill>
            <a:srgbClr val="EBD8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2269066" y="2362199"/>
            <a:ext cx="7653867" cy="2133600"/>
            <a:chOff x="2269066" y="2362199"/>
            <a:chExt cx="7653867" cy="2133600"/>
          </a:xfrm>
        </p:grpSpPr>
        <p:sp>
          <p:nvSpPr>
            <p:cNvPr id="3" name="矩形 2"/>
            <p:cNvSpPr/>
            <p:nvPr/>
          </p:nvSpPr>
          <p:spPr>
            <a:xfrm>
              <a:off x="2269066" y="2362199"/>
              <a:ext cx="7653867" cy="2133600"/>
            </a:xfrm>
            <a:prstGeom prst="rect">
              <a:avLst/>
            </a:prstGeom>
            <a:solidFill>
              <a:srgbClr val="FEFDF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430604" y="3013500"/>
              <a:ext cx="733078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b="1" dirty="0"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rPr>
                <a:t>PROJECT INTRODUCTION</a:t>
              </a:r>
              <a:endParaRPr lang="zh-CN" altLang="en-US" sz="4800" b="1" dirty="0">
                <a:latin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8736253" y="3998835"/>
              <a:ext cx="10251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rgbClr val="21212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rPr>
                <a:t>Group 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4089">
        <p159:morph option="byObject"/>
      </p:transition>
    </mc:Choice>
    <mc:Fallback xmlns="">
      <p:transition spd="slow" advTm="4089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85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751666"/>
            <a:ext cx="12192000" cy="1354667"/>
          </a:xfrm>
          <a:prstGeom prst="rect">
            <a:avLst/>
          </a:prstGeom>
          <a:solidFill>
            <a:srgbClr val="EBD8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269066" y="2362199"/>
            <a:ext cx="7653867" cy="2133600"/>
          </a:xfrm>
          <a:prstGeom prst="rect">
            <a:avLst/>
          </a:prstGeom>
          <a:solidFill>
            <a:srgbClr val="FEFD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911383" y="2644169"/>
            <a:ext cx="63692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REFLECTION &amp; FUTURE WORKS</a:t>
            </a:r>
            <a:endParaRPr lang="zh-CN" altLang="en-US" sz="4800" b="1" dirty="0"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736253" y="3998835"/>
            <a:ext cx="1025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Group 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85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7466" y="476655"/>
            <a:ext cx="11237068" cy="5904690"/>
          </a:xfrm>
          <a:prstGeom prst="rect">
            <a:avLst/>
          </a:prstGeom>
          <a:solidFill>
            <a:srgbClr val="FCFB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059285" y="6396335"/>
            <a:ext cx="4655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REFLECTION &amp; FUTURE WORKS</a:t>
            </a:r>
            <a:endParaRPr lang="zh-CN" altLang="en-US" sz="2400" b="1" dirty="0">
              <a:solidFill>
                <a:schemeClr val="bg1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7466" y="10043"/>
            <a:ext cx="3356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Planning  &amp; Teamwork</a:t>
            </a:r>
            <a:endParaRPr lang="zh-CN" altLang="en-US" sz="2400" b="1" dirty="0">
              <a:solidFill>
                <a:schemeClr val="bg1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9" name="图片 8" descr="屏幕截图 2025-05-10 1430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580" y="750723"/>
            <a:ext cx="4118610" cy="2879725"/>
          </a:xfrm>
          <a:prstGeom prst="rect">
            <a:avLst/>
          </a:prstGeom>
        </p:spPr>
      </p:pic>
      <p:pic>
        <p:nvPicPr>
          <p:cNvPr id="11" name="图片 10" descr="屏幕截图 2025-05-10 1454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86660"/>
            <a:ext cx="5203190" cy="25203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87111" y="814989"/>
            <a:ext cx="627217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b="1" dirty="0">
                <a:latin typeface="Cambria" panose="02040503050406030204" pitchFamily="18" charset="0"/>
                <a:cs typeface="Cambria" panose="02040503050406030204" pitchFamily="18" charset="0"/>
              </a:rPr>
              <a:t>Planning:</a:t>
            </a:r>
          </a:p>
          <a:p>
            <a:pPr algn="just"/>
            <a:r>
              <a:rPr lang="en-US" altLang="zh-CN" dirty="0">
                <a:latin typeface="Cambria" panose="02040503050406030204" pitchFamily="18" charset="0"/>
                <a:cs typeface="Cambria" panose="02040503050406030204" pitchFamily="18" charset="0"/>
              </a:rPr>
              <a:t>We used Asana with AI tools for planning and task allocation. Tasks were broken down into subtasks with deadlines, and AI-assisted scheduling helped track progress dynamically.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85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7466" y="476655"/>
            <a:ext cx="11237068" cy="5904690"/>
          </a:xfrm>
          <a:prstGeom prst="rect">
            <a:avLst/>
          </a:prstGeom>
          <a:solidFill>
            <a:srgbClr val="FCFB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059285" y="6396335"/>
            <a:ext cx="4655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REFLECTION &amp; FUTURE WORKS</a:t>
            </a:r>
            <a:endParaRPr lang="zh-CN" altLang="en-US" sz="2400" b="1" dirty="0">
              <a:solidFill>
                <a:schemeClr val="bg1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7466" y="10043"/>
            <a:ext cx="3356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Planning  &amp; Teamwork</a:t>
            </a:r>
            <a:endParaRPr lang="zh-CN" altLang="en-US" sz="2400" b="1" dirty="0">
              <a:solidFill>
                <a:schemeClr val="bg1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9" name="图片 8" descr="屏幕截图 2025-05-10 1430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580" y="750723"/>
            <a:ext cx="4118610" cy="2879725"/>
          </a:xfrm>
          <a:prstGeom prst="rect">
            <a:avLst/>
          </a:prstGeom>
        </p:spPr>
      </p:pic>
      <p:pic>
        <p:nvPicPr>
          <p:cNvPr id="10" name="图片 9" descr="屏幕截图 2025-05-10 1437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57" y="3686660"/>
            <a:ext cx="4955953" cy="2421197"/>
          </a:xfrm>
          <a:prstGeom prst="rect">
            <a:avLst/>
          </a:prstGeom>
        </p:spPr>
      </p:pic>
      <p:pic>
        <p:nvPicPr>
          <p:cNvPr id="11" name="图片 10" descr="屏幕截图 2025-05-10 1454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686660"/>
            <a:ext cx="5203190" cy="25203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87111" y="814989"/>
            <a:ext cx="627217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b="1" dirty="0">
                <a:latin typeface="Cambria" panose="02040503050406030204" pitchFamily="18" charset="0"/>
                <a:cs typeface="Cambria" panose="02040503050406030204" pitchFamily="18" charset="0"/>
              </a:rPr>
              <a:t>Planning:</a:t>
            </a:r>
          </a:p>
          <a:p>
            <a:pPr algn="just"/>
            <a:r>
              <a:rPr lang="en-US" altLang="zh-CN" dirty="0">
                <a:latin typeface="Cambria" panose="02040503050406030204" pitchFamily="18" charset="0"/>
                <a:cs typeface="Cambria" panose="02040503050406030204" pitchFamily="18" charset="0"/>
              </a:rPr>
              <a:t>We used Asana with AI tools for planning and task allocation. Tasks were broken down into subtasks with deadlines, and AI-assisted scheduling helped track progress dynamically.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87111" y="2112273"/>
            <a:ext cx="627217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b="1" dirty="0">
                <a:latin typeface="Cambria" panose="02040503050406030204" pitchFamily="18" charset="0"/>
                <a:cs typeface="Cambria" panose="02040503050406030204" pitchFamily="18" charset="0"/>
              </a:rPr>
              <a:t>Teamwork:</a:t>
            </a:r>
          </a:p>
          <a:p>
            <a:pPr algn="just"/>
            <a:r>
              <a:rPr lang="en-US" altLang="zh-CN" dirty="0">
                <a:latin typeface="Cambria" panose="02040503050406030204" pitchFamily="18" charset="0"/>
                <a:cs typeface="Cambria" panose="02040503050406030204" pitchFamily="18" charset="0"/>
              </a:rPr>
              <a:t>Each member contributed 50%. We shared responsibilities using modular design and collaborated through ChatGPT-generated meeting summaries and shared dashboards.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85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7466" y="488720"/>
            <a:ext cx="11237068" cy="5904690"/>
          </a:xfrm>
          <a:prstGeom prst="rect">
            <a:avLst/>
          </a:prstGeom>
          <a:solidFill>
            <a:srgbClr val="FCFB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059285" y="6396335"/>
            <a:ext cx="4655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REFLECTION &amp; FUTURE WORKS</a:t>
            </a:r>
            <a:endParaRPr lang="zh-CN" altLang="en-US" sz="2400" b="1" dirty="0">
              <a:solidFill>
                <a:schemeClr val="bg1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7466" y="10043"/>
            <a:ext cx="6342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Planning  &amp; Teamwork &amp; EDI &amp; Future Work</a:t>
            </a:r>
            <a:endParaRPr lang="zh-CN" altLang="en-US" sz="2400" b="1" dirty="0">
              <a:solidFill>
                <a:schemeClr val="bg1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3" name="图片 2" descr="生成特定画风的猫图 (5)"/>
          <p:cNvPicPr>
            <a:picLocks noChangeAspect="1"/>
          </p:cNvPicPr>
          <p:nvPr/>
        </p:nvPicPr>
        <p:blipFill>
          <a:blip r:embed="rId2"/>
          <a:srcRect r="11492"/>
          <a:stretch>
            <a:fillRect/>
          </a:stretch>
        </p:blipFill>
        <p:spPr>
          <a:xfrm>
            <a:off x="477520" y="476885"/>
            <a:ext cx="4763770" cy="5919470"/>
          </a:xfrm>
          <a:prstGeom prst="rect">
            <a:avLst/>
          </a:prstGeom>
          <a:effectLst>
            <a:innerShdw blurRad="330200">
              <a:prstClr val="black"/>
            </a:innerShdw>
          </a:effectLst>
        </p:spPr>
      </p:pic>
      <p:sp>
        <p:nvSpPr>
          <p:cNvPr id="8" name="文本框 7"/>
          <p:cNvSpPr txBox="1"/>
          <p:nvPr/>
        </p:nvSpPr>
        <p:spPr>
          <a:xfrm>
            <a:off x="5508426" y="933418"/>
            <a:ext cx="589026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b="1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EDI</a:t>
            </a:r>
            <a:r>
              <a:rPr lang="zh-CN" altLang="en-US" sz="2000" b="1" dirty="0">
                <a:latin typeface="Cambria" panose="02040503050406030204" pitchFamily="18" charset="0"/>
                <a:cs typeface="Cambria" panose="02040503050406030204" pitchFamily="18" charset="0"/>
              </a:rPr>
              <a:t>（</a:t>
            </a:r>
            <a:r>
              <a:rPr lang="en-US" altLang="zh-CN" sz="2000" b="1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Equality, Diversity, Inclusion</a:t>
            </a:r>
            <a:r>
              <a:rPr lang="zh-CN" altLang="en-US" sz="2000" b="1" dirty="0">
                <a:latin typeface="Cambria" panose="02040503050406030204" pitchFamily="18" charset="0"/>
                <a:cs typeface="Cambria" panose="02040503050406030204" pitchFamily="18" charset="0"/>
              </a:rPr>
              <a:t>）</a:t>
            </a:r>
            <a:r>
              <a:rPr lang="en-US" altLang="zh-CN" sz="2000" b="1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:</a:t>
            </a:r>
            <a:endParaRPr lang="zh-CN" altLang="en-US" sz="2000" b="1" dirty="0">
              <a:latin typeface="Cambria" panose="02040503050406030204" pitchFamily="18" charset="0"/>
              <a:cs typeface="Cambria" panose="02040503050406030204" pitchFamily="18" charset="0"/>
            </a:endParaRPr>
          </a:p>
          <a:p>
            <a:pPr algn="just"/>
            <a:r>
              <a:rPr lang="zh-CN" altLang="en-US" dirty="0">
                <a:latin typeface="Cambria" panose="02040503050406030204" pitchFamily="18" charset="0"/>
                <a:cs typeface="Cambria" panose="02040503050406030204" pitchFamily="18" charset="0"/>
              </a:rPr>
              <a:t>🔹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Equality</a:t>
            </a:r>
          </a:p>
          <a:p>
            <a:pPr algn="just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Equal access to features;  Fair error prompts;  Balanced teamwork via AI</a:t>
            </a:r>
          </a:p>
          <a:p>
            <a:pPr algn="just"/>
            <a:r>
              <a:rPr lang="zh-CN" altLang="en-US" dirty="0">
                <a:latin typeface="Cambria" panose="02040503050406030204" pitchFamily="18" charset="0"/>
                <a:cs typeface="Cambria" panose="02040503050406030204" pitchFamily="18" charset="0"/>
              </a:rPr>
              <a:t>🔹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Diversity</a:t>
            </a:r>
          </a:p>
          <a:p>
            <a:pPr algn="just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Flexible city &amp; attraction choice; Multiple algorithms; Modular &amp; extensible</a:t>
            </a:r>
          </a:p>
          <a:p>
            <a:pPr algn="just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design</a:t>
            </a:r>
          </a:p>
          <a:p>
            <a:pPr algn="just"/>
            <a:r>
              <a:rPr lang="zh-CN" altLang="en-US" dirty="0">
                <a:latin typeface="Cambria" panose="02040503050406030204" pitchFamily="18" charset="0"/>
                <a:cs typeface="Cambria" panose="02040503050406030204" pitchFamily="18" charset="0"/>
              </a:rPr>
              <a:t>🔹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Inclusion</a:t>
            </a:r>
          </a:p>
          <a:p>
            <a:pPr algn="just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Clear color coding;  Zoom, drag, hover support; Multi-select for attractions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85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7466" y="488720"/>
            <a:ext cx="11237068" cy="5904690"/>
          </a:xfrm>
          <a:prstGeom prst="rect">
            <a:avLst/>
          </a:prstGeom>
          <a:solidFill>
            <a:srgbClr val="FCFB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059285" y="6396335"/>
            <a:ext cx="4655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REFLECTION &amp; FUTURE WORKS</a:t>
            </a:r>
            <a:endParaRPr lang="zh-CN" altLang="en-US" sz="2400" b="1" dirty="0">
              <a:solidFill>
                <a:schemeClr val="bg1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7466" y="10043"/>
            <a:ext cx="6342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Planning  &amp; Teamwork &amp; EDI &amp; Future Work</a:t>
            </a:r>
            <a:endParaRPr lang="zh-CN" altLang="en-US" sz="2400" b="1" dirty="0">
              <a:solidFill>
                <a:schemeClr val="bg1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3" name="图片 2" descr="生成特定画风的猫图 (5)"/>
          <p:cNvPicPr>
            <a:picLocks noChangeAspect="1"/>
          </p:cNvPicPr>
          <p:nvPr/>
        </p:nvPicPr>
        <p:blipFill>
          <a:blip r:embed="rId2"/>
          <a:srcRect r="11492"/>
          <a:stretch>
            <a:fillRect/>
          </a:stretch>
        </p:blipFill>
        <p:spPr>
          <a:xfrm>
            <a:off x="477520" y="476885"/>
            <a:ext cx="4763770" cy="5919470"/>
          </a:xfrm>
          <a:prstGeom prst="rect">
            <a:avLst/>
          </a:prstGeom>
          <a:effectLst>
            <a:innerShdw blurRad="330200">
              <a:prstClr val="black"/>
            </a:innerShdw>
          </a:effectLst>
        </p:spPr>
      </p:pic>
      <p:sp>
        <p:nvSpPr>
          <p:cNvPr id="8" name="文本框 7"/>
          <p:cNvSpPr txBox="1"/>
          <p:nvPr/>
        </p:nvSpPr>
        <p:spPr>
          <a:xfrm>
            <a:off x="5508426" y="4548214"/>
            <a:ext cx="589026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b="1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Future Work:</a:t>
            </a:r>
            <a:endParaRPr lang="zh-CN" altLang="en-US" sz="2000" b="1" dirty="0">
              <a:latin typeface="Cambria" panose="02040503050406030204" pitchFamily="18" charset="0"/>
              <a:cs typeface="Cambria" panose="02040503050406030204" pitchFamily="18" charset="0"/>
            </a:endParaRPr>
          </a:p>
          <a:p>
            <a:pPr algn="just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We'll optimize algorithm performance, remove redundant code, and improve visual feedback (e.g., color contrast). More inclusive design will support broader user needs.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508426" y="933418"/>
            <a:ext cx="589026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b="1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EDI</a:t>
            </a:r>
            <a:r>
              <a:rPr lang="zh-CN" altLang="en-US" sz="2000" b="1" dirty="0">
                <a:latin typeface="Cambria" panose="02040503050406030204" pitchFamily="18" charset="0"/>
                <a:cs typeface="Cambria" panose="02040503050406030204" pitchFamily="18" charset="0"/>
              </a:rPr>
              <a:t>（</a:t>
            </a:r>
            <a:r>
              <a:rPr lang="en-US" altLang="zh-CN" sz="2000" b="1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Equality, Diversity, Inclusion</a:t>
            </a:r>
            <a:r>
              <a:rPr lang="zh-CN" altLang="en-US" sz="2000" b="1" dirty="0">
                <a:latin typeface="Cambria" panose="02040503050406030204" pitchFamily="18" charset="0"/>
                <a:cs typeface="Cambria" panose="02040503050406030204" pitchFamily="18" charset="0"/>
              </a:rPr>
              <a:t>）</a:t>
            </a:r>
            <a:r>
              <a:rPr lang="en-US" altLang="zh-CN" sz="2000" b="1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:</a:t>
            </a:r>
            <a:endParaRPr lang="zh-CN" altLang="en-US" sz="2000" b="1" dirty="0">
              <a:latin typeface="Cambria" panose="02040503050406030204" pitchFamily="18" charset="0"/>
              <a:cs typeface="Cambria" panose="02040503050406030204" pitchFamily="18" charset="0"/>
            </a:endParaRPr>
          </a:p>
          <a:p>
            <a:pPr algn="just"/>
            <a:r>
              <a:rPr lang="zh-CN" altLang="en-US" dirty="0">
                <a:latin typeface="Cambria" panose="02040503050406030204" pitchFamily="18" charset="0"/>
                <a:cs typeface="Cambria" panose="02040503050406030204" pitchFamily="18" charset="0"/>
              </a:rPr>
              <a:t>🔹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Equality</a:t>
            </a:r>
          </a:p>
          <a:p>
            <a:pPr algn="just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Equal access to features;  Fair error prompts;  Balanced teamwork via AI</a:t>
            </a:r>
          </a:p>
          <a:p>
            <a:pPr algn="just"/>
            <a:r>
              <a:rPr lang="zh-CN" altLang="en-US" dirty="0">
                <a:latin typeface="Cambria" panose="02040503050406030204" pitchFamily="18" charset="0"/>
                <a:cs typeface="Cambria" panose="02040503050406030204" pitchFamily="18" charset="0"/>
              </a:rPr>
              <a:t>🔹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Diversity</a:t>
            </a:r>
          </a:p>
          <a:p>
            <a:pPr algn="just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Flexible city &amp; attraction choice; Multiple algorithms; Modular &amp; extensible</a:t>
            </a:r>
          </a:p>
          <a:p>
            <a:pPr algn="just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design</a:t>
            </a:r>
          </a:p>
          <a:p>
            <a:pPr algn="just"/>
            <a:r>
              <a:rPr lang="zh-CN" altLang="en-US" dirty="0">
                <a:latin typeface="Cambria" panose="02040503050406030204" pitchFamily="18" charset="0"/>
                <a:cs typeface="Cambria" panose="02040503050406030204" pitchFamily="18" charset="0"/>
              </a:rPr>
              <a:t>🔹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Inclusion</a:t>
            </a:r>
          </a:p>
          <a:p>
            <a:pPr algn="just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Clear color coding;  Zoom, drag, hover support; Multi-select for attractions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85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7466" y="476655"/>
            <a:ext cx="11237068" cy="5904690"/>
          </a:xfrm>
          <a:prstGeom prst="rect">
            <a:avLst/>
          </a:prstGeom>
          <a:solidFill>
            <a:srgbClr val="FCFB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300565" y="6381345"/>
            <a:ext cx="3758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PROJECT INTRODUCTION</a:t>
            </a:r>
            <a:endParaRPr lang="zh-CN" altLang="en-US" sz="2400" b="1" dirty="0">
              <a:solidFill>
                <a:schemeClr val="bg1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02970" y="1068705"/>
            <a:ext cx="4814570" cy="43449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en-US" altLang="zh-CN" dirty="0">
                <a:latin typeface="Cambria" panose="02040503050406030204" pitchFamily="18" charset="0"/>
                <a:cs typeface="Cambria" panose="02040503050406030204" pitchFamily="18" charset="0"/>
              </a:rPr>
              <a:t>This project implements a USA Route Planner based on Java and JavaFX, integrating graph algorithms with a user-friendly visualization interface.</a:t>
            </a:r>
          </a:p>
          <a:p>
            <a:pPr algn="just"/>
            <a:endParaRPr lang="en-US" altLang="zh-CN" dirty="0">
              <a:latin typeface="Cambria" panose="02040503050406030204" pitchFamily="18" charset="0"/>
              <a:cs typeface="Cambria" panose="02040503050406030204" pitchFamily="18" charset="0"/>
            </a:endParaRPr>
          </a:p>
          <a:p>
            <a:pPr algn="just"/>
            <a:r>
              <a:rPr lang="en-US" altLang="zh-CN" dirty="0">
                <a:latin typeface="Cambria" panose="02040503050406030204" pitchFamily="18" charset="0"/>
                <a:cs typeface="Cambria" panose="02040503050406030204" pitchFamily="18" charset="0"/>
              </a:rPr>
              <a:t>Users can plan optimal travel routes between cities, optionally including scenic attractions. The system supports multiple pathfinding algorithms (DFS and Dijkstra), modular architecture, and real-time graphical feedback.</a:t>
            </a:r>
          </a:p>
          <a:p>
            <a:pPr algn="just"/>
            <a:endParaRPr lang="en-US" altLang="zh-CN" dirty="0">
              <a:latin typeface="Cambria" panose="02040503050406030204" pitchFamily="18" charset="0"/>
              <a:cs typeface="Cambria" panose="02040503050406030204" pitchFamily="18" charset="0"/>
            </a:endParaRPr>
          </a:p>
          <a:p>
            <a:pPr algn="just"/>
            <a:r>
              <a:rPr lang="en-US" altLang="zh-CN" dirty="0">
                <a:latin typeface="Cambria" panose="02040503050406030204" pitchFamily="18" charset="0"/>
                <a:cs typeface="Cambria" panose="02040503050406030204" pitchFamily="18" charset="0"/>
              </a:rPr>
              <a:t>It emphasizes algorithm efficiency, object-oriented design, and a smooth user experience across varied input conditions.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520" y="476885"/>
            <a:ext cx="5400675" cy="5912485"/>
          </a:xfrm>
          <a:prstGeom prst="rect">
            <a:avLst/>
          </a:prstGeom>
          <a:effectLst>
            <a:innerShdw blurRad="431800">
              <a:prstClr val="black"/>
            </a:inn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85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751666"/>
            <a:ext cx="12192000" cy="1354667"/>
          </a:xfrm>
          <a:prstGeom prst="rect">
            <a:avLst/>
          </a:prstGeom>
          <a:solidFill>
            <a:srgbClr val="EBD8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269066" y="2419349"/>
            <a:ext cx="7653867" cy="2133600"/>
          </a:xfrm>
          <a:prstGeom prst="rect">
            <a:avLst/>
          </a:prstGeom>
          <a:solidFill>
            <a:srgbClr val="FEFD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630420" y="3013500"/>
            <a:ext cx="533146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800" b="1" dirty="0">
                <a:latin typeface="Cambria" panose="02040503050406030204" pitchFamily="18" charset="0"/>
                <a:cs typeface="Arial" panose="020B0604020202020204" pitchFamily="34" charset="0"/>
              </a:rPr>
              <a:t>PROGRAM DESIGN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736253" y="3998835"/>
            <a:ext cx="1025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Group 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85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7466" y="476655"/>
            <a:ext cx="11237068" cy="5904690"/>
          </a:xfrm>
          <a:prstGeom prst="rect">
            <a:avLst/>
          </a:prstGeom>
          <a:solidFill>
            <a:srgbClr val="FCFB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101760" y="6381345"/>
            <a:ext cx="27571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PROGRAM DESIGN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12" y="756520"/>
            <a:ext cx="6587042" cy="488995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003935" y="4459637"/>
            <a:ext cx="57106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9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3 layers: Data process, Algorithm, Business control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900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9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Core: </a:t>
            </a:r>
            <a:r>
              <a:rPr lang="en-US" altLang="zh-CN" sz="19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RoutePlanner</a:t>
            </a:r>
            <a:r>
              <a:rPr lang="en-US" altLang="zh-CN" sz="19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schedules planning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900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9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Supports modularity &amp; extension</a:t>
            </a:r>
            <a:endParaRPr lang="zh-CN" altLang="en-US" sz="1900" dirty="0"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7466" y="10043"/>
            <a:ext cx="4684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System overview &amp; Architecture</a:t>
            </a:r>
            <a:endParaRPr lang="zh-CN" altLang="en-US" sz="2400" b="1" dirty="0">
              <a:solidFill>
                <a:schemeClr val="bg1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85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7466" y="476655"/>
            <a:ext cx="11237068" cy="5904690"/>
          </a:xfrm>
          <a:prstGeom prst="rect">
            <a:avLst/>
          </a:prstGeom>
          <a:solidFill>
            <a:srgbClr val="FCFB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127413" y="6381345"/>
            <a:ext cx="27571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PROGRAM DESIGN</a:t>
            </a:r>
            <a:endParaRPr lang="zh-CN" altLang="en-US" sz="2400" b="1" dirty="0">
              <a:solidFill>
                <a:schemeClr val="bg1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1675" y="581025"/>
            <a:ext cx="7332980" cy="968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00" b="1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DATA STRUCTURE: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900" b="1" i="1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HashMap</a:t>
            </a:r>
            <a:r>
              <a:rPr lang="en-US" altLang="zh-CN" sz="19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for attractions.csv: fast lookup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900" b="1" i="1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Adjacency list</a:t>
            </a:r>
            <a:r>
              <a:rPr lang="en-US" altLang="zh-CN" sz="1900" i="1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altLang="zh-CN" sz="19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for roads.csv: space-saving (</a:t>
            </a:r>
            <a:r>
              <a:rPr lang="en-US" altLang="zh-CN" sz="1900" dirty="0">
                <a:latin typeface="Cambria" panose="020405030504060302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Based on sparse graphs)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0" y="2251038"/>
            <a:ext cx="10836380" cy="4065083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01706" y="1825402"/>
            <a:ext cx="439290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en-US" altLang="zh-CN" sz="19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CLASS DESIGN:</a:t>
            </a:r>
            <a:endParaRPr lang="zh-CN" altLang="en-US" sz="1900" dirty="0"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7466" y="10043"/>
            <a:ext cx="4312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Data structure &amp; Class design</a:t>
            </a:r>
            <a:endParaRPr lang="zh-CN" altLang="en-US" sz="2400" b="1" dirty="0">
              <a:solidFill>
                <a:schemeClr val="bg1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85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07423" y="491645"/>
            <a:ext cx="11237068" cy="5904690"/>
          </a:xfrm>
          <a:prstGeom prst="rect">
            <a:avLst/>
          </a:prstGeom>
          <a:solidFill>
            <a:srgbClr val="FCFB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9188642" y="6381336"/>
            <a:ext cx="27571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PROGRAM DESIGN</a:t>
            </a:r>
          </a:p>
        </p:txBody>
      </p:sp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1049311" y="1641429"/>
            <a:ext cx="10171652" cy="3836990"/>
          </a:xfrm>
          <a:prstGeom prst="rect">
            <a:avLst/>
          </a:prstGeom>
          <a:solidFill>
            <a:schemeClr val="bg1"/>
          </a:solidFill>
          <a:ln w="34925">
            <a:solidFill>
              <a:schemeClr val="accent5">
                <a:shade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流程图: 过程 5"/>
          <p:cNvSpPr/>
          <p:nvPr>
            <p:custDataLst>
              <p:tags r:id="rId2"/>
            </p:custDataLst>
          </p:nvPr>
        </p:nvSpPr>
        <p:spPr>
          <a:xfrm>
            <a:off x="1080282" y="1663914"/>
            <a:ext cx="5093019" cy="1902204"/>
          </a:xfrm>
          <a:prstGeom prst="flowChartProcess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>
            <p:custDataLst>
              <p:tags r:id="rId3"/>
            </p:custDataLst>
          </p:nvPr>
        </p:nvSpPr>
        <p:spPr>
          <a:xfrm>
            <a:off x="6161788" y="1663914"/>
            <a:ext cx="5044574" cy="1873519"/>
          </a:xfrm>
          <a:prstGeom prst="flowChartProcess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过程 7"/>
          <p:cNvSpPr/>
          <p:nvPr>
            <p:custDataLst>
              <p:tags r:id="rId4"/>
            </p:custDataLst>
          </p:nvPr>
        </p:nvSpPr>
        <p:spPr>
          <a:xfrm>
            <a:off x="1080281" y="3576214"/>
            <a:ext cx="5107623" cy="1894709"/>
          </a:xfrm>
          <a:prstGeom prst="flowChart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流程图: 过程 8"/>
          <p:cNvSpPr/>
          <p:nvPr>
            <p:custDataLst>
              <p:tags r:id="rId5"/>
            </p:custDataLst>
          </p:nvPr>
        </p:nvSpPr>
        <p:spPr>
          <a:xfrm>
            <a:off x="6161788" y="3576214"/>
            <a:ext cx="5044574" cy="1882404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1386245" y="1947751"/>
            <a:ext cx="443860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Encapsulation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AttractionManager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(private Map + getter)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RoadNetwork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(private adjacency list)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PathResults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(final fields + get methods)</a:t>
            </a:r>
          </a:p>
          <a:p>
            <a:endParaRPr lang="en-US" altLang="zh-CN" sz="18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6199951" y="2088095"/>
            <a:ext cx="509100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altLang="zh-CN" sz="1900" b="1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Inheritance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9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ShortestPath</a:t>
            </a:r>
            <a:r>
              <a:rPr lang="en-US" altLang="zh-CN" sz="19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abstract class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9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DijkstraAlgorithm</a:t>
            </a:r>
            <a:r>
              <a:rPr lang="en-US" altLang="zh-CN" sz="19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, </a:t>
            </a:r>
            <a:r>
              <a:rPr lang="en-US" altLang="zh-CN" sz="19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DFSAlgorithm</a:t>
            </a:r>
            <a:r>
              <a:rPr lang="en-US" altLang="zh-CN" sz="19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inherit it</a:t>
            </a:r>
          </a:p>
          <a:p>
            <a:endParaRPr lang="zh-CN" altLang="en-US" dirty="0"/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141630" y="3958189"/>
            <a:ext cx="53080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00" b="1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Polymorphism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9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RoutePlanner</a:t>
            </a:r>
            <a:r>
              <a:rPr lang="en-US" altLang="zh-CN" sz="19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holds </a:t>
            </a:r>
            <a:r>
              <a:rPr lang="en-US" altLang="zh-CN" sz="19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ShortestPath</a:t>
            </a:r>
            <a:r>
              <a:rPr lang="en-US" altLang="zh-CN" sz="19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reference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9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Calls .route() without knowing actual algorithm</a:t>
            </a:r>
          </a:p>
          <a:p>
            <a:endParaRPr lang="zh-CN" altLang="en-US" dirty="0"/>
          </a:p>
        </p:txBody>
      </p:sp>
      <p:sp>
        <p:nvSpPr>
          <p:cNvPr id="14" name="文本框 13"/>
          <p:cNvSpPr txBox="1"/>
          <p:nvPr>
            <p:custDataLst>
              <p:tags r:id="rId9"/>
            </p:custDataLst>
          </p:nvPr>
        </p:nvSpPr>
        <p:spPr>
          <a:xfrm>
            <a:off x="6265034" y="3987573"/>
            <a:ext cx="489711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00" b="1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Abstraction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9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ShortestPath</a:t>
            </a:r>
            <a:r>
              <a:rPr lang="en-US" altLang="zh-CN" sz="19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defines route() method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9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Subclasses implement it with specific logic</a:t>
            </a:r>
          </a:p>
          <a:p>
            <a:endParaRPr lang="zh-CN" altLang="en-US" dirty="0"/>
          </a:p>
        </p:txBody>
      </p:sp>
      <p:cxnSp>
        <p:nvCxnSpPr>
          <p:cNvPr id="16" name="直接连接符 15"/>
          <p:cNvCxnSpPr>
            <a:stCxn id="5" idx="0"/>
            <a:endCxn id="5" idx="2"/>
          </p:cNvCxnSpPr>
          <p:nvPr>
            <p:custDataLst>
              <p:tags r:id="rId10"/>
            </p:custDataLst>
          </p:nvPr>
        </p:nvCxnSpPr>
        <p:spPr>
          <a:xfrm>
            <a:off x="6135137" y="1641429"/>
            <a:ext cx="0" cy="3836990"/>
          </a:xfrm>
          <a:prstGeom prst="line">
            <a:avLst/>
          </a:prstGeom>
          <a:ln w="28575">
            <a:solidFill>
              <a:srgbClr val="208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5" idx="1"/>
            <a:endCxn id="5" idx="3"/>
          </p:cNvCxnSpPr>
          <p:nvPr>
            <p:custDataLst>
              <p:tags r:id="rId11"/>
            </p:custDataLst>
          </p:nvPr>
        </p:nvCxnSpPr>
        <p:spPr>
          <a:xfrm>
            <a:off x="1049311" y="3559924"/>
            <a:ext cx="10171652" cy="0"/>
          </a:xfrm>
          <a:prstGeom prst="line">
            <a:avLst/>
          </a:prstGeom>
          <a:ln w="28575">
            <a:solidFill>
              <a:srgbClr val="208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https://img8.file.cache.docer.com/storage/1635735493042917104/5d5578933bcec482288b6a7ff9dfb1fb.png" descr="1811549570_时尚标题背景板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66745" y="643890"/>
            <a:ext cx="3729990" cy="1548130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3352800" y="1019810"/>
            <a:ext cx="331343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Benefit</a:t>
            </a:r>
            <a:r>
              <a:rPr lang="en-US" altLang="zh-CN" sz="1300" kern="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br>
              <a:rPr lang="en-US" altLang="zh-CN" sz="1300" kern="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altLang="zh-CN" sz="1300" kern="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→ Prevents data from unauthorized changes</a:t>
            </a:r>
            <a:br>
              <a:rPr lang="en-US" altLang="zh-CN" sz="1300" kern="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altLang="zh-CN" sz="1300" kern="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→ Ensures a </a:t>
            </a:r>
            <a:r>
              <a:rPr lang="en-US" altLang="zh-CN" sz="13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stable interface</a:t>
            </a:r>
            <a:r>
              <a:rPr lang="en-US" altLang="zh-CN" sz="1300" kern="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for use</a:t>
            </a:r>
            <a:endParaRPr lang="en-US" altLang="zh-CN" sz="13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zh-CN" altLang="en-US" sz="1300" dirty="0"/>
          </a:p>
        </p:txBody>
      </p:sp>
      <p:sp>
        <p:nvSpPr>
          <p:cNvPr id="11" name="文本框 10"/>
          <p:cNvSpPr txBox="1"/>
          <p:nvPr/>
        </p:nvSpPr>
        <p:spPr>
          <a:xfrm>
            <a:off x="477466" y="10043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OOP Principles</a:t>
            </a:r>
            <a:endParaRPr lang="zh-CN" altLang="en-US" sz="2400" b="1" dirty="0">
              <a:solidFill>
                <a:schemeClr val="bg1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85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07423" y="491645"/>
            <a:ext cx="11237068" cy="5904690"/>
          </a:xfrm>
          <a:prstGeom prst="rect">
            <a:avLst/>
          </a:prstGeom>
          <a:solidFill>
            <a:srgbClr val="FCFB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9146097" y="6381336"/>
            <a:ext cx="27571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PROGRAM DESIGN</a:t>
            </a:r>
          </a:p>
        </p:txBody>
      </p:sp>
      <p:sp>
        <p:nvSpPr>
          <p:cNvPr id="5" name="矩形 4"/>
          <p:cNvSpPr/>
          <p:nvPr/>
        </p:nvSpPr>
        <p:spPr>
          <a:xfrm>
            <a:off x="1049311" y="1641429"/>
            <a:ext cx="10171652" cy="3836990"/>
          </a:xfrm>
          <a:prstGeom prst="rect">
            <a:avLst/>
          </a:prstGeom>
          <a:solidFill>
            <a:schemeClr val="bg1"/>
          </a:solidFill>
          <a:ln w="34925">
            <a:solidFill>
              <a:schemeClr val="accent5">
                <a:shade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流程图: 过程 5"/>
          <p:cNvSpPr/>
          <p:nvPr/>
        </p:nvSpPr>
        <p:spPr>
          <a:xfrm>
            <a:off x="1080282" y="1663914"/>
            <a:ext cx="5093019" cy="1902204"/>
          </a:xfrm>
          <a:prstGeom prst="flowChartProcess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>
            <a:off x="6161788" y="1663914"/>
            <a:ext cx="5044574" cy="1873519"/>
          </a:xfrm>
          <a:prstGeom prst="flowChartProcess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过程 7"/>
          <p:cNvSpPr/>
          <p:nvPr/>
        </p:nvSpPr>
        <p:spPr>
          <a:xfrm>
            <a:off x="1080281" y="3576214"/>
            <a:ext cx="5107623" cy="1894709"/>
          </a:xfrm>
          <a:prstGeom prst="flowChart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流程图: 过程 8"/>
          <p:cNvSpPr/>
          <p:nvPr/>
        </p:nvSpPr>
        <p:spPr>
          <a:xfrm>
            <a:off x="6161788" y="3576214"/>
            <a:ext cx="5044574" cy="1882404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386245" y="1947751"/>
            <a:ext cx="443860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Encapsulation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AttractionManager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(private Map + getter)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RoadNetwork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(private adjacency list)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PathResults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(final fields + get methods)</a:t>
            </a:r>
          </a:p>
          <a:p>
            <a:endParaRPr lang="en-US" altLang="zh-CN" sz="18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199951" y="2088095"/>
            <a:ext cx="509100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altLang="zh-CN" sz="1900" b="1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Inheritance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9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ShortestPath</a:t>
            </a:r>
            <a:r>
              <a:rPr lang="en-US" altLang="zh-CN" sz="19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abstract class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9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DijkstraAlgorithm</a:t>
            </a:r>
            <a:r>
              <a:rPr lang="en-US" altLang="zh-CN" sz="19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, </a:t>
            </a:r>
            <a:r>
              <a:rPr lang="en-US" altLang="zh-CN" sz="19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DFSAlgorithm</a:t>
            </a:r>
            <a:r>
              <a:rPr lang="en-US" altLang="zh-CN" sz="19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inherit it</a:t>
            </a:r>
          </a:p>
          <a:p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141630" y="3958189"/>
            <a:ext cx="53080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00" b="1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Polymorphism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9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RoutePlanner</a:t>
            </a:r>
            <a:r>
              <a:rPr lang="en-US" altLang="zh-CN" sz="19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holds </a:t>
            </a:r>
            <a:r>
              <a:rPr lang="en-US" altLang="zh-CN" sz="19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ShortestPath</a:t>
            </a:r>
            <a:r>
              <a:rPr lang="en-US" altLang="zh-CN" sz="19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reference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9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Calls .route() without knowing actual algorithm</a:t>
            </a:r>
          </a:p>
          <a:p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265034" y="3987573"/>
            <a:ext cx="489711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00" b="1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Abstraction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9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ShortestPath</a:t>
            </a:r>
            <a:r>
              <a:rPr lang="en-US" altLang="zh-CN" sz="19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defines route() method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9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Subclasses implement it with specific logic</a:t>
            </a:r>
          </a:p>
          <a:p>
            <a:endParaRPr lang="zh-CN" altLang="en-US" dirty="0"/>
          </a:p>
        </p:txBody>
      </p:sp>
      <p:cxnSp>
        <p:nvCxnSpPr>
          <p:cNvPr id="16" name="直接连接符 15"/>
          <p:cNvCxnSpPr>
            <a:stCxn id="5" idx="0"/>
            <a:endCxn id="5" idx="2"/>
          </p:cNvCxnSpPr>
          <p:nvPr/>
        </p:nvCxnSpPr>
        <p:spPr>
          <a:xfrm>
            <a:off x="6135137" y="1641429"/>
            <a:ext cx="0" cy="3836990"/>
          </a:xfrm>
          <a:prstGeom prst="line">
            <a:avLst/>
          </a:prstGeom>
          <a:ln w="28575">
            <a:solidFill>
              <a:srgbClr val="208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5" idx="1"/>
            <a:endCxn id="5" idx="3"/>
          </p:cNvCxnSpPr>
          <p:nvPr/>
        </p:nvCxnSpPr>
        <p:spPr>
          <a:xfrm>
            <a:off x="1049311" y="3559924"/>
            <a:ext cx="10171652" cy="0"/>
          </a:xfrm>
          <a:prstGeom prst="line">
            <a:avLst/>
          </a:prstGeom>
          <a:ln w="28575">
            <a:solidFill>
              <a:srgbClr val="208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https://img8.file.cache.docer.com/storage/1635735493042917104/5d5578933bcec482288b6a7ff9dfb1fb.png" descr="1811549570_时尚标题背景板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980" y="643890"/>
            <a:ext cx="3829685" cy="154813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7578845" y="1019835"/>
            <a:ext cx="453224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Benefit</a:t>
            </a:r>
            <a:r>
              <a:rPr lang="en-US" altLang="zh-CN" sz="1300" kern="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br>
              <a:rPr lang="en-US" altLang="zh-CN" sz="1300" kern="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altLang="zh-CN" sz="1300" kern="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→ Easy to add new path-finding algorithms</a:t>
            </a:r>
            <a:br>
              <a:rPr lang="en-US" altLang="zh-CN" sz="1300" kern="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altLang="zh-CN" sz="1300" kern="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→ </a:t>
            </a:r>
            <a:r>
              <a:rPr lang="en-US" altLang="zh-CN" sz="13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Code reuse</a:t>
            </a:r>
            <a:r>
              <a:rPr lang="en-US" altLang="zh-CN" sz="1300" kern="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(e.g., shared logic in Dijkstra)</a:t>
            </a:r>
            <a:endParaRPr lang="en-US" altLang="zh-CN" sz="13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zh-CN" altLang="en-US" sz="1300" dirty="0">
              <a:latin typeface="Cambria" panose="020405030504060302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77466" y="10043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OOP Principles</a:t>
            </a:r>
            <a:endParaRPr lang="zh-CN" altLang="en-US" sz="2400" b="1" dirty="0">
              <a:solidFill>
                <a:schemeClr val="bg1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3.593937007874,&quot;left&quot;:82.62291338582676,&quot;top&quot;:129.2463779527559,&quot;width&quot;:806.4287401574804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3.593937007874,&quot;left&quot;:82.62291338582676,&quot;top&quot;:129.2463779527559,&quot;width&quot;:806.4287401574804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3.593937007874,&quot;left&quot;:82.62291338582676,&quot;top&quot;:129.2463779527559,&quot;width&quot;:806.4287401574804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3.593937007874,&quot;left&quot;:82.62291338582676,&quot;top&quot;:129.2463779527559,&quot;width&quot;:806.4287401574804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3.593937007874,&quot;left&quot;:82.62291338582676,&quot;top&quot;:129.2463779527559,&quot;width&quot;:806.4287401574804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3.593937007874,&quot;left&quot;:82.62291338582676,&quot;top&quot;:129.2463779527559,&quot;width&quot;:806.4287401574804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3.593937007874,&quot;left&quot;:82.62291338582676,&quot;top&quot;:129.2463779527559,&quot;width&quot;:806.4287401574804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3.593937007874,&quot;left&quot;:82.62291338582676,&quot;top&quot;:129.2463779527559,&quot;width&quot;:806.4287401574804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3.593937007874,&quot;left&quot;:82.62291338582676,&quot;top&quot;:129.2463779527559,&quot;width&quot;:806.4287401574804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3.593937007874,&quot;left&quot;:82.62291338582676,&quot;top&quot;:129.2463779527559,&quot;width&quot;:806.4287401574804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3.593937007874,&quot;left&quot;:82.62291338582676,&quot;top&quot;:129.2463779527559,&quot;width&quot;:806.4287401574804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1803</Words>
  <Application>Microsoft Office PowerPoint</Application>
  <PresentationFormat>宽屏</PresentationFormat>
  <Paragraphs>354</Paragraphs>
  <Slides>34</Slides>
  <Notes>20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1" baseType="lpstr">
      <vt:lpstr>等线</vt:lpstr>
      <vt:lpstr>Arial</vt:lpstr>
      <vt:lpstr>Calibri</vt:lpstr>
      <vt:lpstr>Cambria</vt:lpstr>
      <vt:lpstr>Cambria Math</vt:lpstr>
      <vt:lpstr>Wingdings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Sylvia</dc:creator>
  <cp:lastModifiedBy>雨 田</cp:lastModifiedBy>
  <cp:revision>230</cp:revision>
  <dcterms:created xsi:type="dcterms:W3CDTF">2023-08-09T12:44:00Z</dcterms:created>
  <dcterms:modified xsi:type="dcterms:W3CDTF">2025-07-29T06:11:31Z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880C7FFB1FED4E72847C624E0ECF16B2_12</vt:lpwstr>
  </property>
  <property fmtid="{D5CDD505-2E9C-101B-9397-08002B2CF9AE}" pid="3" name="KSOProductBuildVer">
    <vt:lpwstr>2052-12.1.0.20784</vt:lpwstr>
  </property>
</Properties>
</file>